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4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5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6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7.xml" ContentType="application/vnd.openxmlformats-officedocument.theme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theme/theme8.xml" ContentType="application/vnd.openxmlformats-officedocument.theme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5" r:id="rId2"/>
    <p:sldMasterId id="2147483677" r:id="rId3"/>
    <p:sldMasterId id="2147483689" r:id="rId4"/>
    <p:sldMasterId id="2147483701" r:id="rId5"/>
    <p:sldMasterId id="2147483713" r:id="rId6"/>
    <p:sldMasterId id="2147483725" r:id="rId7"/>
    <p:sldMasterId id="2147484235" r:id="rId8"/>
    <p:sldMasterId id="2147484864" r:id="rId9"/>
  </p:sldMasterIdLst>
  <p:handoutMasterIdLst>
    <p:handoutMasterId r:id="rId24"/>
  </p:handoutMasterIdLst>
  <p:sldIdLst>
    <p:sldId id="285" r:id="rId10"/>
    <p:sldId id="309" r:id="rId11"/>
    <p:sldId id="307" r:id="rId12"/>
    <p:sldId id="286" r:id="rId13"/>
    <p:sldId id="290" r:id="rId14"/>
    <p:sldId id="289" r:id="rId15"/>
    <p:sldId id="311" r:id="rId16"/>
    <p:sldId id="312" r:id="rId17"/>
    <p:sldId id="324" r:id="rId18"/>
    <p:sldId id="313" r:id="rId19"/>
    <p:sldId id="300" r:id="rId20"/>
    <p:sldId id="320" r:id="rId21"/>
    <p:sldId id="321" r:id="rId22"/>
    <p:sldId id="323" r:id="rId23"/>
  </p:sldIdLst>
  <p:sldSz cx="9144000" cy="6858000" type="screen4x3"/>
  <p:notesSz cx="6797675" cy="9928225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9937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Estilo medio 3 - Énfasis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FECB4D8-DB02-4DC6-A0A2-4F2EBAE1DC90}" styleName="Estilo medio 1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84962" autoAdjust="0"/>
  </p:normalViewPr>
  <p:slideViewPr>
    <p:cSldViewPr>
      <p:cViewPr varScale="1">
        <p:scale>
          <a:sx n="66" d="100"/>
          <a:sy n="66" d="100"/>
        </p:scale>
        <p:origin x="150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2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6.xml"/><Relationship Id="rId23" Type="http://schemas.openxmlformats.org/officeDocument/2006/relationships/slide" Target="slides/slide14.xml"/><Relationship Id="rId28" Type="http://schemas.openxmlformats.org/officeDocument/2006/relationships/tableStyles" Target="tableStyles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979A16-07A4-479C-86C5-017FFEB600D9}" type="doc">
      <dgm:prSet loTypeId="urn:microsoft.com/office/officeart/2011/layout/HexagonRadial#1" loCatId="cycle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s-ES"/>
        </a:p>
      </dgm:t>
    </dgm:pt>
    <dgm:pt modelId="{F9B4D090-CAB9-4697-9AB3-74F65EDF0BBA}">
      <dgm:prSet phldrT="[Texto]" custT="1"/>
      <dgm:spPr/>
      <dgm:t>
        <a:bodyPr/>
        <a:lstStyle/>
        <a:p>
          <a:r>
            <a:rPr lang="es-ES" sz="1400" b="1" dirty="0"/>
            <a:t>ECONOMÍA SOCIAL</a:t>
          </a:r>
        </a:p>
      </dgm:t>
    </dgm:pt>
    <dgm:pt modelId="{58E3F956-DFBB-47AC-B081-F3FD5566DCEF}" type="parTrans" cxnId="{14EC8444-C9C1-4C32-852E-98C3009C7A20}">
      <dgm:prSet/>
      <dgm:spPr/>
      <dgm:t>
        <a:bodyPr/>
        <a:lstStyle/>
        <a:p>
          <a:endParaRPr lang="es-ES"/>
        </a:p>
      </dgm:t>
    </dgm:pt>
    <dgm:pt modelId="{CCA33E2D-9AE7-4102-8D03-E3289860ED44}" type="sibTrans" cxnId="{14EC8444-C9C1-4C32-852E-98C3009C7A20}">
      <dgm:prSet/>
      <dgm:spPr/>
      <dgm:t>
        <a:bodyPr/>
        <a:lstStyle/>
        <a:p>
          <a:endParaRPr lang="es-ES"/>
        </a:p>
      </dgm:t>
    </dgm:pt>
    <dgm:pt modelId="{57FFDAE5-BF63-48B7-8D78-8C506EB9818E}">
      <dgm:prSet phldrT="[Texto]" custT="1"/>
      <dgm:spPr/>
      <dgm:t>
        <a:bodyPr/>
        <a:lstStyle/>
        <a:p>
          <a:r>
            <a:rPr lang="es-ES" sz="1400" b="1" dirty="0"/>
            <a:t>Sociedades cooperativas</a:t>
          </a:r>
        </a:p>
      </dgm:t>
    </dgm:pt>
    <dgm:pt modelId="{211A11DD-5A3E-429B-9042-C9FC9C6AD8D3}" type="parTrans" cxnId="{E1EF894B-8E08-4459-A25C-865057B08811}">
      <dgm:prSet/>
      <dgm:spPr/>
      <dgm:t>
        <a:bodyPr/>
        <a:lstStyle/>
        <a:p>
          <a:endParaRPr lang="es-ES"/>
        </a:p>
      </dgm:t>
    </dgm:pt>
    <dgm:pt modelId="{CF872542-F440-4CAC-9DD4-DB787DBB593F}" type="sibTrans" cxnId="{E1EF894B-8E08-4459-A25C-865057B08811}">
      <dgm:prSet/>
      <dgm:spPr/>
      <dgm:t>
        <a:bodyPr/>
        <a:lstStyle/>
        <a:p>
          <a:endParaRPr lang="es-ES"/>
        </a:p>
      </dgm:t>
    </dgm:pt>
    <dgm:pt modelId="{7A073449-0667-43AF-B143-5A1E233ADD9E}">
      <dgm:prSet phldrT="[Texto]" custT="1"/>
      <dgm:spPr/>
      <dgm:t>
        <a:bodyPr/>
        <a:lstStyle/>
        <a:p>
          <a:r>
            <a:rPr lang="es-ES" sz="1400" b="1" dirty="0"/>
            <a:t>Sociedades Laborales</a:t>
          </a:r>
        </a:p>
      </dgm:t>
    </dgm:pt>
    <dgm:pt modelId="{128D35E2-9ECB-4318-94C6-399A463BC305}" type="parTrans" cxnId="{581EBBF2-5C32-47B3-B8D0-F20A4DB70C67}">
      <dgm:prSet/>
      <dgm:spPr/>
      <dgm:t>
        <a:bodyPr/>
        <a:lstStyle/>
        <a:p>
          <a:endParaRPr lang="es-ES"/>
        </a:p>
      </dgm:t>
    </dgm:pt>
    <dgm:pt modelId="{0C92E231-2367-4052-8CF0-88576A44B94B}" type="sibTrans" cxnId="{581EBBF2-5C32-47B3-B8D0-F20A4DB70C67}">
      <dgm:prSet/>
      <dgm:spPr/>
      <dgm:t>
        <a:bodyPr/>
        <a:lstStyle/>
        <a:p>
          <a:endParaRPr lang="es-ES"/>
        </a:p>
      </dgm:t>
    </dgm:pt>
    <dgm:pt modelId="{1C3F169C-8742-4B09-8D0E-61791B9F189C}">
      <dgm:prSet phldrT="[Texto]" custT="1"/>
      <dgm:spPr/>
      <dgm:t>
        <a:bodyPr/>
        <a:lstStyle/>
        <a:p>
          <a:r>
            <a:rPr lang="es-ES" sz="1400" b="1" dirty="0"/>
            <a:t>Asociaciones y Fundaciones</a:t>
          </a:r>
        </a:p>
      </dgm:t>
    </dgm:pt>
    <dgm:pt modelId="{07E8F0DD-B5AE-4B87-B011-067D7BE9B293}" type="parTrans" cxnId="{0E3DDF30-704A-496B-BC21-A69252BB59B7}">
      <dgm:prSet/>
      <dgm:spPr/>
      <dgm:t>
        <a:bodyPr/>
        <a:lstStyle/>
        <a:p>
          <a:endParaRPr lang="es-ES"/>
        </a:p>
      </dgm:t>
    </dgm:pt>
    <dgm:pt modelId="{4133A05E-9ECA-43FE-9142-963076FB7EFC}" type="sibTrans" cxnId="{0E3DDF30-704A-496B-BC21-A69252BB59B7}">
      <dgm:prSet/>
      <dgm:spPr/>
      <dgm:t>
        <a:bodyPr/>
        <a:lstStyle/>
        <a:p>
          <a:endParaRPr lang="es-ES"/>
        </a:p>
      </dgm:t>
    </dgm:pt>
    <dgm:pt modelId="{573B2736-4CCC-4164-B958-0EB0A4E873B9}">
      <dgm:prSet phldrT="[Texto]" custT="1"/>
      <dgm:spPr/>
      <dgm:t>
        <a:bodyPr/>
        <a:lstStyle/>
        <a:p>
          <a:r>
            <a:rPr lang="es-ES" sz="1400" b="1" dirty="0"/>
            <a:t>Sociedades Agrarias de Transforma-</a:t>
          </a:r>
          <a:r>
            <a:rPr lang="es-ES" sz="1400" b="1" dirty="0" err="1"/>
            <a:t>ción</a:t>
          </a:r>
          <a:endParaRPr lang="es-ES" sz="1400" b="1" dirty="0"/>
        </a:p>
      </dgm:t>
    </dgm:pt>
    <dgm:pt modelId="{1E21AB59-D800-49A3-A565-AC89C9DCF4FC}" type="parTrans" cxnId="{DA24B4AA-91B6-4898-B129-94A5E1B57D35}">
      <dgm:prSet/>
      <dgm:spPr/>
      <dgm:t>
        <a:bodyPr/>
        <a:lstStyle/>
        <a:p>
          <a:endParaRPr lang="es-ES"/>
        </a:p>
      </dgm:t>
    </dgm:pt>
    <dgm:pt modelId="{A0258B2C-3055-4D43-B8AD-F77B5F698D6F}" type="sibTrans" cxnId="{DA24B4AA-91B6-4898-B129-94A5E1B57D35}">
      <dgm:prSet/>
      <dgm:spPr/>
      <dgm:t>
        <a:bodyPr/>
        <a:lstStyle/>
        <a:p>
          <a:endParaRPr lang="es-ES"/>
        </a:p>
      </dgm:t>
    </dgm:pt>
    <dgm:pt modelId="{6F02BB7A-04E4-443F-926C-0B4AD5E51D6E}">
      <dgm:prSet phldrT="[Texto]" custT="1"/>
      <dgm:spPr/>
      <dgm:t>
        <a:bodyPr/>
        <a:lstStyle/>
        <a:p>
          <a:r>
            <a:rPr lang="es-ES" sz="1400" b="1" dirty="0"/>
            <a:t>Empresas de Inserción</a:t>
          </a:r>
        </a:p>
      </dgm:t>
    </dgm:pt>
    <dgm:pt modelId="{9FD5E582-0801-4853-A45D-61AF6E8741D1}" type="parTrans" cxnId="{506530A7-75CA-4D6B-AE4B-5F163F4899B1}">
      <dgm:prSet/>
      <dgm:spPr/>
      <dgm:t>
        <a:bodyPr/>
        <a:lstStyle/>
        <a:p>
          <a:endParaRPr lang="es-ES"/>
        </a:p>
      </dgm:t>
    </dgm:pt>
    <dgm:pt modelId="{78BE74A7-B01D-4B00-B110-02B310203A13}" type="sibTrans" cxnId="{506530A7-75CA-4D6B-AE4B-5F163F4899B1}">
      <dgm:prSet/>
      <dgm:spPr/>
      <dgm:t>
        <a:bodyPr/>
        <a:lstStyle/>
        <a:p>
          <a:endParaRPr lang="es-ES"/>
        </a:p>
      </dgm:t>
    </dgm:pt>
    <dgm:pt modelId="{9501FDBB-7CFF-48FD-A68F-F7F3E94DC118}">
      <dgm:prSet phldrT="[Texto]" custT="1"/>
      <dgm:spPr/>
      <dgm:t>
        <a:bodyPr/>
        <a:lstStyle/>
        <a:p>
          <a:r>
            <a:rPr lang="es-ES" sz="1400" b="1" dirty="0"/>
            <a:t>Centros Especiales de Empleo</a:t>
          </a:r>
        </a:p>
      </dgm:t>
    </dgm:pt>
    <dgm:pt modelId="{C9873CFC-784F-4BD7-AB75-89498ABB2245}" type="parTrans" cxnId="{D8351F87-E9B0-4D33-9F40-153DB5A3DD6B}">
      <dgm:prSet/>
      <dgm:spPr/>
      <dgm:t>
        <a:bodyPr/>
        <a:lstStyle/>
        <a:p>
          <a:endParaRPr lang="es-ES"/>
        </a:p>
      </dgm:t>
    </dgm:pt>
    <dgm:pt modelId="{B615A790-6FA9-4780-B65D-BF84F11C8BF1}" type="sibTrans" cxnId="{D8351F87-E9B0-4D33-9F40-153DB5A3DD6B}">
      <dgm:prSet/>
      <dgm:spPr/>
      <dgm:t>
        <a:bodyPr/>
        <a:lstStyle/>
        <a:p>
          <a:endParaRPr lang="es-ES"/>
        </a:p>
      </dgm:t>
    </dgm:pt>
    <dgm:pt modelId="{39438750-F39E-45C1-8DB8-33B66A1E6A5B}">
      <dgm:prSet phldrT="[Texto]" custT="1"/>
      <dgm:spPr/>
      <dgm:t>
        <a:bodyPr/>
        <a:lstStyle/>
        <a:p>
          <a:endParaRPr lang="es-ES"/>
        </a:p>
      </dgm:t>
    </dgm:pt>
    <dgm:pt modelId="{469C1953-C27B-48EF-AD37-502AA17EBC13}" type="parTrans" cxnId="{369AE18F-CC29-4404-99BD-9A72FE8EA2D7}">
      <dgm:prSet/>
      <dgm:spPr/>
      <dgm:t>
        <a:bodyPr/>
        <a:lstStyle/>
        <a:p>
          <a:endParaRPr lang="es-ES"/>
        </a:p>
      </dgm:t>
    </dgm:pt>
    <dgm:pt modelId="{1D6632C9-F459-417D-99C8-1DB08D5692D6}" type="sibTrans" cxnId="{369AE18F-CC29-4404-99BD-9A72FE8EA2D7}">
      <dgm:prSet/>
      <dgm:spPr/>
      <dgm:t>
        <a:bodyPr/>
        <a:lstStyle/>
        <a:p>
          <a:endParaRPr lang="es-ES"/>
        </a:p>
      </dgm:t>
    </dgm:pt>
    <dgm:pt modelId="{4F19C583-EE7F-4960-92CF-6EBD4A8EE6E4}">
      <dgm:prSet phldrT="[Texto]" custT="1"/>
      <dgm:spPr/>
      <dgm:t>
        <a:bodyPr/>
        <a:lstStyle/>
        <a:p>
          <a:endParaRPr lang="es-ES" sz="2000" b="1" dirty="0"/>
        </a:p>
      </dgm:t>
    </dgm:pt>
    <dgm:pt modelId="{F42082C9-B2FC-4217-A2BB-C42425E72D05}" type="parTrans" cxnId="{8E84FB40-280D-4BCC-B4E7-8EBB9226F6BA}">
      <dgm:prSet/>
      <dgm:spPr/>
      <dgm:t>
        <a:bodyPr/>
        <a:lstStyle/>
        <a:p>
          <a:endParaRPr lang="es-ES"/>
        </a:p>
      </dgm:t>
    </dgm:pt>
    <dgm:pt modelId="{3FC6DB9C-3E69-497B-9818-A96FDDC2CF1D}" type="sibTrans" cxnId="{8E84FB40-280D-4BCC-B4E7-8EBB9226F6BA}">
      <dgm:prSet/>
      <dgm:spPr/>
      <dgm:t>
        <a:bodyPr/>
        <a:lstStyle/>
        <a:p>
          <a:endParaRPr lang="es-ES"/>
        </a:p>
      </dgm:t>
    </dgm:pt>
    <dgm:pt modelId="{BEC6D1BA-C7D9-4B6A-B33C-E2A2A217AE44}" type="pres">
      <dgm:prSet presAssocID="{8B979A16-07A4-479C-86C5-017FFEB600D9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93BA8830-1FC3-4251-93A3-19E0530AE68A}" type="pres">
      <dgm:prSet presAssocID="{F9B4D090-CAB9-4697-9AB3-74F65EDF0BBA}" presName="Parent" presStyleLbl="node0" presStyleIdx="0" presStyleCnt="1">
        <dgm:presLayoutVars>
          <dgm:chMax val="6"/>
          <dgm:chPref val="6"/>
        </dgm:presLayoutVars>
      </dgm:prSet>
      <dgm:spPr/>
    </dgm:pt>
    <dgm:pt modelId="{997CBD26-BD84-42A0-BC30-13F07DE0D15B}" type="pres">
      <dgm:prSet presAssocID="{57FFDAE5-BF63-48B7-8D78-8C506EB9818E}" presName="Accent1" presStyleCnt="0"/>
      <dgm:spPr/>
    </dgm:pt>
    <dgm:pt modelId="{E696F7EA-1CA4-46ED-B9B3-6AC0BD499D4A}" type="pres">
      <dgm:prSet presAssocID="{57FFDAE5-BF63-48B7-8D78-8C506EB9818E}" presName="Accent" presStyleLbl="bgShp" presStyleIdx="0" presStyleCnt="6"/>
      <dgm:spPr/>
    </dgm:pt>
    <dgm:pt modelId="{4A57CE21-E4CC-43D0-A8C9-CF09F429B20B}" type="pres">
      <dgm:prSet presAssocID="{57FFDAE5-BF63-48B7-8D78-8C506EB9818E}" presName="Child1" presStyleLbl="node1" presStyleIdx="0" presStyleCnt="6" custScaleX="105822" custLinFactNeighborX="-213">
        <dgm:presLayoutVars>
          <dgm:chMax val="0"/>
          <dgm:chPref val="0"/>
          <dgm:bulletEnabled val="1"/>
        </dgm:presLayoutVars>
      </dgm:prSet>
      <dgm:spPr/>
    </dgm:pt>
    <dgm:pt modelId="{97732A4B-CCEC-4C61-B138-55A4DF711421}" type="pres">
      <dgm:prSet presAssocID="{7A073449-0667-43AF-B143-5A1E233ADD9E}" presName="Accent2" presStyleCnt="0"/>
      <dgm:spPr/>
    </dgm:pt>
    <dgm:pt modelId="{E44BACE1-6785-43E5-922B-A83E5D8E4072}" type="pres">
      <dgm:prSet presAssocID="{7A073449-0667-43AF-B143-5A1E233ADD9E}" presName="Accent" presStyleLbl="bgShp" presStyleIdx="1" presStyleCnt="6"/>
      <dgm:spPr/>
    </dgm:pt>
    <dgm:pt modelId="{A8B6B5D8-699A-43DB-A4F4-9209C27F9143}" type="pres">
      <dgm:prSet presAssocID="{7A073449-0667-43AF-B143-5A1E233ADD9E}" presName="Child2" presStyleLbl="node1" presStyleIdx="1" presStyleCnt="6">
        <dgm:presLayoutVars>
          <dgm:chMax val="0"/>
          <dgm:chPref val="0"/>
          <dgm:bulletEnabled val="1"/>
        </dgm:presLayoutVars>
      </dgm:prSet>
      <dgm:spPr/>
    </dgm:pt>
    <dgm:pt modelId="{6785CA07-ED7A-48F8-BCEF-5C60CE34F2ED}" type="pres">
      <dgm:prSet presAssocID="{1C3F169C-8742-4B09-8D0E-61791B9F189C}" presName="Accent3" presStyleCnt="0"/>
      <dgm:spPr/>
    </dgm:pt>
    <dgm:pt modelId="{41CA9CB6-F1CB-40AA-AE1D-24914DD85E9D}" type="pres">
      <dgm:prSet presAssocID="{1C3F169C-8742-4B09-8D0E-61791B9F189C}" presName="Accent" presStyleLbl="bgShp" presStyleIdx="2" presStyleCnt="6"/>
      <dgm:spPr/>
    </dgm:pt>
    <dgm:pt modelId="{4970B6A4-2636-4129-B6C9-16775D387E57}" type="pres">
      <dgm:prSet presAssocID="{1C3F169C-8742-4B09-8D0E-61791B9F189C}" presName="Child3" presStyleLbl="node1" presStyleIdx="2" presStyleCnt="6" custScaleX="114409" custScaleY="102752">
        <dgm:presLayoutVars>
          <dgm:chMax val="0"/>
          <dgm:chPref val="0"/>
          <dgm:bulletEnabled val="1"/>
        </dgm:presLayoutVars>
      </dgm:prSet>
      <dgm:spPr/>
    </dgm:pt>
    <dgm:pt modelId="{FC5B7907-711A-4EF9-A055-E10DAD3DC41B}" type="pres">
      <dgm:prSet presAssocID="{573B2736-4CCC-4164-B958-0EB0A4E873B9}" presName="Accent4" presStyleCnt="0"/>
      <dgm:spPr/>
    </dgm:pt>
    <dgm:pt modelId="{BD4A7484-9AE9-4D99-9587-8670DCA280EF}" type="pres">
      <dgm:prSet presAssocID="{573B2736-4CCC-4164-B958-0EB0A4E873B9}" presName="Accent" presStyleLbl="bgShp" presStyleIdx="3" presStyleCnt="6"/>
      <dgm:spPr/>
    </dgm:pt>
    <dgm:pt modelId="{8F928A8B-0327-46D9-9419-EDFB6BA3A6CA}" type="pres">
      <dgm:prSet presAssocID="{573B2736-4CCC-4164-B958-0EB0A4E873B9}" presName="Child4" presStyleLbl="node1" presStyleIdx="3" presStyleCnt="6">
        <dgm:presLayoutVars>
          <dgm:chMax val="0"/>
          <dgm:chPref val="0"/>
          <dgm:bulletEnabled val="1"/>
        </dgm:presLayoutVars>
      </dgm:prSet>
      <dgm:spPr/>
    </dgm:pt>
    <dgm:pt modelId="{F72223F0-148F-4C29-81F3-FDDC603023D8}" type="pres">
      <dgm:prSet presAssocID="{6F02BB7A-04E4-443F-926C-0B4AD5E51D6E}" presName="Accent5" presStyleCnt="0"/>
      <dgm:spPr/>
    </dgm:pt>
    <dgm:pt modelId="{08B84D36-F895-46D5-B1FC-4C71486B3BE5}" type="pres">
      <dgm:prSet presAssocID="{6F02BB7A-04E4-443F-926C-0B4AD5E51D6E}" presName="Accent" presStyleLbl="bgShp" presStyleIdx="4" presStyleCnt="6"/>
      <dgm:spPr/>
    </dgm:pt>
    <dgm:pt modelId="{02779D4B-023D-46B8-9BF9-A79C746F9637}" type="pres">
      <dgm:prSet presAssocID="{6F02BB7A-04E4-443F-926C-0B4AD5E51D6E}" presName="Child5" presStyleLbl="node1" presStyleIdx="4" presStyleCnt="6" custScaleX="108208">
        <dgm:presLayoutVars>
          <dgm:chMax val="0"/>
          <dgm:chPref val="0"/>
          <dgm:bulletEnabled val="1"/>
        </dgm:presLayoutVars>
      </dgm:prSet>
      <dgm:spPr/>
    </dgm:pt>
    <dgm:pt modelId="{AF35EBDD-D3F7-4E42-917E-1869C4DAAF3D}" type="pres">
      <dgm:prSet presAssocID="{9501FDBB-7CFF-48FD-A68F-F7F3E94DC118}" presName="Accent6" presStyleCnt="0"/>
      <dgm:spPr/>
    </dgm:pt>
    <dgm:pt modelId="{3ACB74F6-830E-43B3-8692-055886F105FB}" type="pres">
      <dgm:prSet presAssocID="{9501FDBB-7CFF-48FD-A68F-F7F3E94DC118}" presName="Accent" presStyleLbl="bgShp" presStyleIdx="5" presStyleCnt="6"/>
      <dgm:spPr/>
    </dgm:pt>
    <dgm:pt modelId="{2AE33FEB-1A27-4A07-99AC-6B6703006BBA}" type="pres">
      <dgm:prSet presAssocID="{9501FDBB-7CFF-48FD-A68F-F7F3E94DC118}" presName="Child6" presStyleLbl="node1" presStyleIdx="5" presStyleCnt="6" custScaleX="111780" custLinFactNeighborX="-266" custLinFactNeighborY="-1700">
        <dgm:presLayoutVars>
          <dgm:chMax val="0"/>
          <dgm:chPref val="0"/>
          <dgm:bulletEnabled val="1"/>
        </dgm:presLayoutVars>
      </dgm:prSet>
      <dgm:spPr/>
    </dgm:pt>
  </dgm:ptLst>
  <dgm:cxnLst>
    <dgm:cxn modelId="{0E3DDF30-704A-496B-BC21-A69252BB59B7}" srcId="{F9B4D090-CAB9-4697-9AB3-74F65EDF0BBA}" destId="{1C3F169C-8742-4B09-8D0E-61791B9F189C}" srcOrd="2" destOrd="0" parTransId="{07E8F0DD-B5AE-4B87-B011-067D7BE9B293}" sibTransId="{4133A05E-9ECA-43FE-9142-963076FB7EFC}"/>
    <dgm:cxn modelId="{B9B70D32-E1D0-4EA2-8413-233B262E8457}" type="presOf" srcId="{F9B4D090-CAB9-4697-9AB3-74F65EDF0BBA}" destId="{93BA8830-1FC3-4251-93A3-19E0530AE68A}" srcOrd="0" destOrd="0" presId="urn:microsoft.com/office/officeart/2011/layout/HexagonRadial#1"/>
    <dgm:cxn modelId="{D0172239-F889-421A-B99F-F1EE79ACBF44}" type="presOf" srcId="{6F02BB7A-04E4-443F-926C-0B4AD5E51D6E}" destId="{02779D4B-023D-46B8-9BF9-A79C746F9637}" srcOrd="0" destOrd="0" presId="urn:microsoft.com/office/officeart/2011/layout/HexagonRadial#1"/>
    <dgm:cxn modelId="{8E84FB40-280D-4BCC-B4E7-8EBB9226F6BA}" srcId="{F9B4D090-CAB9-4697-9AB3-74F65EDF0BBA}" destId="{4F19C583-EE7F-4960-92CF-6EBD4A8EE6E4}" srcOrd="7" destOrd="0" parTransId="{F42082C9-B2FC-4217-A2BB-C42425E72D05}" sibTransId="{3FC6DB9C-3E69-497B-9818-A96FDDC2CF1D}"/>
    <dgm:cxn modelId="{2009365B-F5E0-4D67-9C5E-A9D0509F0914}" type="presOf" srcId="{9501FDBB-7CFF-48FD-A68F-F7F3E94DC118}" destId="{2AE33FEB-1A27-4A07-99AC-6B6703006BBA}" srcOrd="0" destOrd="0" presId="urn:microsoft.com/office/officeart/2011/layout/HexagonRadial#1"/>
    <dgm:cxn modelId="{7864F55D-BD09-4250-A21C-D763C38B1174}" type="presOf" srcId="{573B2736-4CCC-4164-B958-0EB0A4E873B9}" destId="{8F928A8B-0327-46D9-9419-EDFB6BA3A6CA}" srcOrd="0" destOrd="0" presId="urn:microsoft.com/office/officeart/2011/layout/HexagonRadial#1"/>
    <dgm:cxn modelId="{14EC8444-C9C1-4C32-852E-98C3009C7A20}" srcId="{8B979A16-07A4-479C-86C5-017FFEB600D9}" destId="{F9B4D090-CAB9-4697-9AB3-74F65EDF0BBA}" srcOrd="0" destOrd="0" parTransId="{58E3F956-DFBB-47AC-B081-F3FD5566DCEF}" sibTransId="{CCA33E2D-9AE7-4102-8D03-E3289860ED44}"/>
    <dgm:cxn modelId="{E1EF894B-8E08-4459-A25C-865057B08811}" srcId="{F9B4D090-CAB9-4697-9AB3-74F65EDF0BBA}" destId="{57FFDAE5-BF63-48B7-8D78-8C506EB9818E}" srcOrd="0" destOrd="0" parTransId="{211A11DD-5A3E-429B-9042-C9FC9C6AD8D3}" sibTransId="{CF872542-F440-4CAC-9DD4-DB787DBB593F}"/>
    <dgm:cxn modelId="{4063E882-CD49-41A3-BA8A-084EB6DB7BFE}" type="presOf" srcId="{7A073449-0667-43AF-B143-5A1E233ADD9E}" destId="{A8B6B5D8-699A-43DB-A4F4-9209C27F9143}" srcOrd="0" destOrd="0" presId="urn:microsoft.com/office/officeart/2011/layout/HexagonRadial#1"/>
    <dgm:cxn modelId="{D8351F87-E9B0-4D33-9F40-153DB5A3DD6B}" srcId="{F9B4D090-CAB9-4697-9AB3-74F65EDF0BBA}" destId="{9501FDBB-7CFF-48FD-A68F-F7F3E94DC118}" srcOrd="5" destOrd="0" parTransId="{C9873CFC-784F-4BD7-AB75-89498ABB2245}" sibTransId="{B615A790-6FA9-4780-B65D-BF84F11C8BF1}"/>
    <dgm:cxn modelId="{369AE18F-CC29-4404-99BD-9A72FE8EA2D7}" srcId="{F9B4D090-CAB9-4697-9AB3-74F65EDF0BBA}" destId="{39438750-F39E-45C1-8DB8-33B66A1E6A5B}" srcOrd="6" destOrd="0" parTransId="{469C1953-C27B-48EF-AD37-502AA17EBC13}" sibTransId="{1D6632C9-F459-417D-99C8-1DB08D5692D6}"/>
    <dgm:cxn modelId="{76FA2F98-05AC-4E22-A3C6-97A8B3C149EB}" type="presOf" srcId="{57FFDAE5-BF63-48B7-8D78-8C506EB9818E}" destId="{4A57CE21-E4CC-43D0-A8C9-CF09F429B20B}" srcOrd="0" destOrd="0" presId="urn:microsoft.com/office/officeart/2011/layout/HexagonRadial#1"/>
    <dgm:cxn modelId="{506530A7-75CA-4D6B-AE4B-5F163F4899B1}" srcId="{F9B4D090-CAB9-4697-9AB3-74F65EDF0BBA}" destId="{6F02BB7A-04E4-443F-926C-0B4AD5E51D6E}" srcOrd="4" destOrd="0" parTransId="{9FD5E582-0801-4853-A45D-61AF6E8741D1}" sibTransId="{78BE74A7-B01D-4B00-B110-02B310203A13}"/>
    <dgm:cxn modelId="{DA24B4AA-91B6-4898-B129-94A5E1B57D35}" srcId="{F9B4D090-CAB9-4697-9AB3-74F65EDF0BBA}" destId="{573B2736-4CCC-4164-B958-0EB0A4E873B9}" srcOrd="3" destOrd="0" parTransId="{1E21AB59-D800-49A3-A565-AC89C9DCF4FC}" sibTransId="{A0258B2C-3055-4D43-B8AD-F77B5F698D6F}"/>
    <dgm:cxn modelId="{281F3DAD-3A70-40F8-AD51-022C7CF551D5}" type="presOf" srcId="{1C3F169C-8742-4B09-8D0E-61791B9F189C}" destId="{4970B6A4-2636-4129-B6C9-16775D387E57}" srcOrd="0" destOrd="0" presId="urn:microsoft.com/office/officeart/2011/layout/HexagonRadial#1"/>
    <dgm:cxn modelId="{581EBBF2-5C32-47B3-B8D0-F20A4DB70C67}" srcId="{F9B4D090-CAB9-4697-9AB3-74F65EDF0BBA}" destId="{7A073449-0667-43AF-B143-5A1E233ADD9E}" srcOrd="1" destOrd="0" parTransId="{128D35E2-9ECB-4318-94C6-399A463BC305}" sibTransId="{0C92E231-2367-4052-8CF0-88576A44B94B}"/>
    <dgm:cxn modelId="{4B0299FE-4C9D-48E7-998B-1E865243E8BA}" type="presOf" srcId="{8B979A16-07A4-479C-86C5-017FFEB600D9}" destId="{BEC6D1BA-C7D9-4B6A-B33C-E2A2A217AE44}" srcOrd="0" destOrd="0" presId="urn:microsoft.com/office/officeart/2011/layout/HexagonRadial#1"/>
    <dgm:cxn modelId="{72E9308C-46CA-4751-B5CC-F627E9FD086A}" type="presParOf" srcId="{BEC6D1BA-C7D9-4B6A-B33C-E2A2A217AE44}" destId="{93BA8830-1FC3-4251-93A3-19E0530AE68A}" srcOrd="0" destOrd="0" presId="urn:microsoft.com/office/officeart/2011/layout/HexagonRadial#1"/>
    <dgm:cxn modelId="{5F70BCBF-E17A-4613-92EB-5CF6E058D9D3}" type="presParOf" srcId="{BEC6D1BA-C7D9-4B6A-B33C-E2A2A217AE44}" destId="{997CBD26-BD84-42A0-BC30-13F07DE0D15B}" srcOrd="1" destOrd="0" presId="urn:microsoft.com/office/officeart/2011/layout/HexagonRadial#1"/>
    <dgm:cxn modelId="{C1FD2CA0-6249-430C-9A18-AC4C85E41786}" type="presParOf" srcId="{997CBD26-BD84-42A0-BC30-13F07DE0D15B}" destId="{E696F7EA-1CA4-46ED-B9B3-6AC0BD499D4A}" srcOrd="0" destOrd="0" presId="urn:microsoft.com/office/officeart/2011/layout/HexagonRadial#1"/>
    <dgm:cxn modelId="{C0922564-149C-4E85-9225-D3C7D1B2AACC}" type="presParOf" srcId="{BEC6D1BA-C7D9-4B6A-B33C-E2A2A217AE44}" destId="{4A57CE21-E4CC-43D0-A8C9-CF09F429B20B}" srcOrd="2" destOrd="0" presId="urn:microsoft.com/office/officeart/2011/layout/HexagonRadial#1"/>
    <dgm:cxn modelId="{85316B74-A9CF-46C8-8168-FD59D8AAA9C5}" type="presParOf" srcId="{BEC6D1BA-C7D9-4B6A-B33C-E2A2A217AE44}" destId="{97732A4B-CCEC-4C61-B138-55A4DF711421}" srcOrd="3" destOrd="0" presId="urn:microsoft.com/office/officeart/2011/layout/HexagonRadial#1"/>
    <dgm:cxn modelId="{7D73C027-FE42-4753-AA7A-5B09F8C04453}" type="presParOf" srcId="{97732A4B-CCEC-4C61-B138-55A4DF711421}" destId="{E44BACE1-6785-43E5-922B-A83E5D8E4072}" srcOrd="0" destOrd="0" presId="urn:microsoft.com/office/officeart/2011/layout/HexagonRadial#1"/>
    <dgm:cxn modelId="{78F16B13-91D7-4AD7-B95F-40774E5AF880}" type="presParOf" srcId="{BEC6D1BA-C7D9-4B6A-B33C-E2A2A217AE44}" destId="{A8B6B5D8-699A-43DB-A4F4-9209C27F9143}" srcOrd="4" destOrd="0" presId="urn:microsoft.com/office/officeart/2011/layout/HexagonRadial#1"/>
    <dgm:cxn modelId="{3EDE15C5-6D9E-40CE-A7E6-CA7521CD1A23}" type="presParOf" srcId="{BEC6D1BA-C7D9-4B6A-B33C-E2A2A217AE44}" destId="{6785CA07-ED7A-48F8-BCEF-5C60CE34F2ED}" srcOrd="5" destOrd="0" presId="urn:microsoft.com/office/officeart/2011/layout/HexagonRadial#1"/>
    <dgm:cxn modelId="{260D1F3D-4C74-4BAB-800A-F53FA6C07E66}" type="presParOf" srcId="{6785CA07-ED7A-48F8-BCEF-5C60CE34F2ED}" destId="{41CA9CB6-F1CB-40AA-AE1D-24914DD85E9D}" srcOrd="0" destOrd="0" presId="urn:microsoft.com/office/officeart/2011/layout/HexagonRadial#1"/>
    <dgm:cxn modelId="{2F3FF004-58F5-474A-991A-4C85FCC35169}" type="presParOf" srcId="{BEC6D1BA-C7D9-4B6A-B33C-E2A2A217AE44}" destId="{4970B6A4-2636-4129-B6C9-16775D387E57}" srcOrd="6" destOrd="0" presId="urn:microsoft.com/office/officeart/2011/layout/HexagonRadial#1"/>
    <dgm:cxn modelId="{50340A05-76C2-4F11-BC58-B2C67B7F41E6}" type="presParOf" srcId="{BEC6D1BA-C7D9-4B6A-B33C-E2A2A217AE44}" destId="{FC5B7907-711A-4EF9-A055-E10DAD3DC41B}" srcOrd="7" destOrd="0" presId="urn:microsoft.com/office/officeart/2011/layout/HexagonRadial#1"/>
    <dgm:cxn modelId="{F96CC54A-E7F5-49E9-B335-5AE98DF7A991}" type="presParOf" srcId="{FC5B7907-711A-4EF9-A055-E10DAD3DC41B}" destId="{BD4A7484-9AE9-4D99-9587-8670DCA280EF}" srcOrd="0" destOrd="0" presId="urn:microsoft.com/office/officeart/2011/layout/HexagonRadial#1"/>
    <dgm:cxn modelId="{1B5F7E5A-346B-4B79-A820-596A84BAAC56}" type="presParOf" srcId="{BEC6D1BA-C7D9-4B6A-B33C-E2A2A217AE44}" destId="{8F928A8B-0327-46D9-9419-EDFB6BA3A6CA}" srcOrd="8" destOrd="0" presId="urn:microsoft.com/office/officeart/2011/layout/HexagonRadial#1"/>
    <dgm:cxn modelId="{A483E2C5-B0BE-42BD-8985-2A398E7627FC}" type="presParOf" srcId="{BEC6D1BA-C7D9-4B6A-B33C-E2A2A217AE44}" destId="{F72223F0-148F-4C29-81F3-FDDC603023D8}" srcOrd="9" destOrd="0" presId="urn:microsoft.com/office/officeart/2011/layout/HexagonRadial#1"/>
    <dgm:cxn modelId="{9FF1CF4F-C657-48CF-A81E-1EDA60EC23E9}" type="presParOf" srcId="{F72223F0-148F-4C29-81F3-FDDC603023D8}" destId="{08B84D36-F895-46D5-B1FC-4C71486B3BE5}" srcOrd="0" destOrd="0" presId="urn:microsoft.com/office/officeart/2011/layout/HexagonRadial#1"/>
    <dgm:cxn modelId="{9E59604A-B172-4389-8A3E-7A273A1587DF}" type="presParOf" srcId="{BEC6D1BA-C7D9-4B6A-B33C-E2A2A217AE44}" destId="{02779D4B-023D-46B8-9BF9-A79C746F9637}" srcOrd="10" destOrd="0" presId="urn:microsoft.com/office/officeart/2011/layout/HexagonRadial#1"/>
    <dgm:cxn modelId="{66559ACA-A373-43AD-903B-80F738A43074}" type="presParOf" srcId="{BEC6D1BA-C7D9-4B6A-B33C-E2A2A217AE44}" destId="{AF35EBDD-D3F7-4E42-917E-1869C4DAAF3D}" srcOrd="11" destOrd="0" presId="urn:microsoft.com/office/officeart/2011/layout/HexagonRadial#1"/>
    <dgm:cxn modelId="{DE268319-DC49-4AD9-9952-519E3A33FCDE}" type="presParOf" srcId="{AF35EBDD-D3F7-4E42-917E-1869C4DAAF3D}" destId="{3ACB74F6-830E-43B3-8692-055886F105FB}" srcOrd="0" destOrd="0" presId="urn:microsoft.com/office/officeart/2011/layout/HexagonRadial#1"/>
    <dgm:cxn modelId="{9F2648A4-C980-43EB-A9FC-C5647A927050}" type="presParOf" srcId="{BEC6D1BA-C7D9-4B6A-B33C-E2A2A217AE44}" destId="{2AE33FEB-1A27-4A07-99AC-6B6703006BBA}" srcOrd="12" destOrd="0" presId="urn:microsoft.com/office/officeart/2011/layout/HexagonRadial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BA8830-1FC3-4251-93A3-19E0530AE68A}">
      <dsp:nvSpPr>
        <dsp:cNvPr id="0" name=""/>
        <dsp:cNvSpPr/>
      </dsp:nvSpPr>
      <dsp:spPr>
        <a:xfrm>
          <a:off x="3396271" y="1463476"/>
          <a:ext cx="1860141" cy="1609097"/>
        </a:xfrm>
        <a:prstGeom prst="hexagon">
          <a:avLst>
            <a:gd name="adj" fmla="val 28570"/>
            <a:gd name="vf" fmla="val 115470"/>
          </a:avLst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/>
            <a:t>ECONOMÍA SOCIAL</a:t>
          </a:r>
        </a:p>
      </dsp:txBody>
      <dsp:txXfrm>
        <a:off x="3704522" y="1730126"/>
        <a:ext cx="1243639" cy="1075797"/>
      </dsp:txXfrm>
    </dsp:sp>
    <dsp:sp modelId="{E44BACE1-6785-43E5-922B-A83E5D8E4072}">
      <dsp:nvSpPr>
        <dsp:cNvPr id="0" name=""/>
        <dsp:cNvSpPr/>
      </dsp:nvSpPr>
      <dsp:spPr>
        <a:xfrm>
          <a:off x="4561077" y="693631"/>
          <a:ext cx="701826" cy="604715"/>
        </a:xfrm>
        <a:prstGeom prst="hexagon">
          <a:avLst>
            <a:gd name="adj" fmla="val 28900"/>
            <a:gd name="vf" fmla="val 11547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57CE21-E4CC-43D0-A8C9-CF09F429B20B}">
      <dsp:nvSpPr>
        <dsp:cNvPr id="0" name=""/>
        <dsp:cNvSpPr/>
      </dsp:nvSpPr>
      <dsp:spPr>
        <a:xfrm>
          <a:off x="3519996" y="0"/>
          <a:ext cx="1613122" cy="1318761"/>
        </a:xfrm>
        <a:prstGeom prst="hexagon">
          <a:avLst>
            <a:gd name="adj" fmla="val 28570"/>
            <a:gd name="vf" fmla="val 115470"/>
          </a:avLst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/>
            <a:t>Sociedades cooperativas</a:t>
          </a:r>
        </a:p>
      </dsp:txBody>
      <dsp:txXfrm>
        <a:off x="3780013" y="212569"/>
        <a:ext cx="1093088" cy="893623"/>
      </dsp:txXfrm>
    </dsp:sp>
    <dsp:sp modelId="{41CA9CB6-F1CB-40AA-AE1D-24914DD85E9D}">
      <dsp:nvSpPr>
        <dsp:cNvPr id="0" name=""/>
        <dsp:cNvSpPr/>
      </dsp:nvSpPr>
      <dsp:spPr>
        <a:xfrm>
          <a:off x="5380163" y="1824128"/>
          <a:ext cx="701826" cy="604715"/>
        </a:xfrm>
        <a:prstGeom prst="hexagon">
          <a:avLst>
            <a:gd name="adj" fmla="val 28900"/>
            <a:gd name="vf" fmla="val 11547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B6B5D8-699A-43DB-A4F4-9209C27F9143}">
      <dsp:nvSpPr>
        <dsp:cNvPr id="0" name=""/>
        <dsp:cNvSpPr/>
      </dsp:nvSpPr>
      <dsp:spPr>
        <a:xfrm>
          <a:off x="4965644" y="811126"/>
          <a:ext cx="1524373" cy="1318761"/>
        </a:xfrm>
        <a:prstGeom prst="hexagon">
          <a:avLst>
            <a:gd name="adj" fmla="val 28570"/>
            <a:gd name="vf" fmla="val 115470"/>
          </a:avLst>
        </a:prstGeom>
        <a:solidFill>
          <a:schemeClr val="accent3">
            <a:shade val="80000"/>
            <a:hueOff val="43781"/>
            <a:satOff val="-286"/>
            <a:lumOff val="491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/>
            <a:t>Sociedades Laborales</a:t>
          </a:r>
        </a:p>
      </dsp:txBody>
      <dsp:txXfrm>
        <a:off x="5218265" y="1029673"/>
        <a:ext cx="1019131" cy="881667"/>
      </dsp:txXfrm>
    </dsp:sp>
    <dsp:sp modelId="{BD4A7484-9AE9-4D99-9587-8670DCA280EF}">
      <dsp:nvSpPr>
        <dsp:cNvPr id="0" name=""/>
        <dsp:cNvSpPr/>
      </dsp:nvSpPr>
      <dsp:spPr>
        <a:xfrm>
          <a:off x="4811173" y="3100246"/>
          <a:ext cx="701826" cy="604715"/>
        </a:xfrm>
        <a:prstGeom prst="hexagon">
          <a:avLst>
            <a:gd name="adj" fmla="val 28900"/>
            <a:gd name="vf" fmla="val 11547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70B6A4-2636-4129-B6C9-16775D387E57}">
      <dsp:nvSpPr>
        <dsp:cNvPr id="0" name=""/>
        <dsp:cNvSpPr/>
      </dsp:nvSpPr>
      <dsp:spPr>
        <a:xfrm>
          <a:off x="4855821" y="2387561"/>
          <a:ext cx="1744019" cy="1355054"/>
        </a:xfrm>
        <a:prstGeom prst="hexagon">
          <a:avLst>
            <a:gd name="adj" fmla="val 28570"/>
            <a:gd name="vf" fmla="val 115470"/>
          </a:avLst>
        </a:prstGeom>
        <a:solidFill>
          <a:schemeClr val="accent3">
            <a:shade val="80000"/>
            <a:hueOff val="87563"/>
            <a:satOff val="-572"/>
            <a:lumOff val="982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/>
            <a:t>Asociaciones y Fundaciones</a:t>
          </a:r>
        </a:p>
      </dsp:txBody>
      <dsp:txXfrm>
        <a:off x="5130202" y="2600748"/>
        <a:ext cx="1195257" cy="928680"/>
      </dsp:txXfrm>
    </dsp:sp>
    <dsp:sp modelId="{08B84D36-F895-46D5-B1FC-4C71486B3BE5}">
      <dsp:nvSpPr>
        <dsp:cNvPr id="0" name=""/>
        <dsp:cNvSpPr/>
      </dsp:nvSpPr>
      <dsp:spPr>
        <a:xfrm>
          <a:off x="3399733" y="3232712"/>
          <a:ext cx="701826" cy="604715"/>
        </a:xfrm>
        <a:prstGeom prst="hexagon">
          <a:avLst>
            <a:gd name="adj" fmla="val 28900"/>
            <a:gd name="vf" fmla="val 11547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928A8B-0327-46D9-9419-EDFB6BA3A6CA}">
      <dsp:nvSpPr>
        <dsp:cNvPr id="0" name=""/>
        <dsp:cNvSpPr/>
      </dsp:nvSpPr>
      <dsp:spPr>
        <a:xfrm>
          <a:off x="3567617" y="3217742"/>
          <a:ext cx="1524373" cy="1318761"/>
        </a:xfrm>
        <a:prstGeom prst="hexagon">
          <a:avLst>
            <a:gd name="adj" fmla="val 28570"/>
            <a:gd name="vf" fmla="val 115470"/>
          </a:avLst>
        </a:prstGeom>
        <a:solidFill>
          <a:schemeClr val="accent3">
            <a:shade val="80000"/>
            <a:hueOff val="131344"/>
            <a:satOff val="-859"/>
            <a:lumOff val="1473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/>
            <a:t>Sociedades Agrarias de Transforma-</a:t>
          </a:r>
          <a:r>
            <a:rPr lang="es-ES" sz="1400" b="1" kern="1200" dirty="0" err="1"/>
            <a:t>ción</a:t>
          </a:r>
          <a:endParaRPr lang="es-ES" sz="1400" b="1" kern="1200" dirty="0"/>
        </a:p>
      </dsp:txBody>
      <dsp:txXfrm>
        <a:off x="3820238" y="3436289"/>
        <a:ext cx="1019131" cy="881667"/>
      </dsp:txXfrm>
    </dsp:sp>
    <dsp:sp modelId="{3ACB74F6-830E-43B3-8692-055886F105FB}">
      <dsp:nvSpPr>
        <dsp:cNvPr id="0" name=""/>
        <dsp:cNvSpPr/>
      </dsp:nvSpPr>
      <dsp:spPr>
        <a:xfrm>
          <a:off x="2567234" y="2102669"/>
          <a:ext cx="701826" cy="604715"/>
        </a:xfrm>
        <a:prstGeom prst="hexagon">
          <a:avLst>
            <a:gd name="adj" fmla="val 28900"/>
            <a:gd name="vf" fmla="val 11547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779D4B-023D-46B8-9BF9-A79C746F9637}">
      <dsp:nvSpPr>
        <dsp:cNvPr id="0" name=""/>
        <dsp:cNvSpPr/>
      </dsp:nvSpPr>
      <dsp:spPr>
        <a:xfrm>
          <a:off x="2100540" y="2406615"/>
          <a:ext cx="1649493" cy="1318761"/>
        </a:xfrm>
        <a:prstGeom prst="hexagon">
          <a:avLst>
            <a:gd name="adj" fmla="val 28570"/>
            <a:gd name="vf" fmla="val 115470"/>
          </a:avLst>
        </a:prstGeom>
        <a:solidFill>
          <a:schemeClr val="accent3">
            <a:shade val="80000"/>
            <a:hueOff val="175126"/>
            <a:satOff val="-1145"/>
            <a:lumOff val="196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/>
            <a:t>Empresas de Inserción</a:t>
          </a:r>
        </a:p>
      </dsp:txBody>
      <dsp:txXfrm>
        <a:off x="2363588" y="2616920"/>
        <a:ext cx="1123397" cy="898151"/>
      </dsp:txXfrm>
    </dsp:sp>
    <dsp:sp modelId="{2AE33FEB-1A27-4A07-99AC-6B6703006BBA}">
      <dsp:nvSpPr>
        <dsp:cNvPr id="0" name=""/>
        <dsp:cNvSpPr/>
      </dsp:nvSpPr>
      <dsp:spPr>
        <a:xfrm>
          <a:off x="2069259" y="786893"/>
          <a:ext cx="1703944" cy="1318761"/>
        </a:xfrm>
        <a:prstGeom prst="hexagon">
          <a:avLst>
            <a:gd name="adj" fmla="val 28570"/>
            <a:gd name="vf" fmla="val 115470"/>
          </a:avLst>
        </a:prstGeom>
        <a:solidFill>
          <a:schemeClr val="accent3">
            <a:shade val="80000"/>
            <a:hueOff val="218907"/>
            <a:satOff val="-1431"/>
            <a:lumOff val="2455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/>
            <a:t>Centros Especiales de Empleo</a:t>
          </a:r>
        </a:p>
      </dsp:txBody>
      <dsp:txXfrm>
        <a:off x="2336844" y="993990"/>
        <a:ext cx="1168774" cy="9045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HexagonRadial#1">
  <dgm:title val="Hexágonos radiales"/>
  <dgm:desc val="Se usa para mostrar un proceso secuencial  relacionado con un tema o una idea centrales. Limitado a seis formas de Nivel 2. Funciona mejor con poco texto No aparece el texto sin utilizar, pero queda disponible si cambia entre diseño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87" tIns="45894" rIns="91787" bIns="45894" numCol="1" anchor="t" anchorCtr="0" compatLnSpc="1">
            <a:prstTxWarp prst="textNoShape">
              <a:avLst/>
            </a:prstTxWarp>
          </a:bodyPr>
          <a:lstStyle>
            <a:lvl1pPr defTabSz="917575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87" tIns="45894" rIns="91787" bIns="45894" numCol="1" anchor="t" anchorCtr="0" compatLnSpc="1">
            <a:prstTxWarp prst="textNoShape">
              <a:avLst/>
            </a:prstTxWarp>
          </a:bodyPr>
          <a:lstStyle>
            <a:lvl1pPr algn="r" defTabSz="917575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87" tIns="45894" rIns="91787" bIns="45894" numCol="1" anchor="b" anchorCtr="0" compatLnSpc="1">
            <a:prstTxWarp prst="textNoShape">
              <a:avLst/>
            </a:prstTxWarp>
          </a:bodyPr>
          <a:lstStyle>
            <a:lvl1pPr defTabSz="917575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87" tIns="45894" rIns="91787" bIns="45894" numCol="1" anchor="b" anchorCtr="0" compatLnSpc="1">
            <a:prstTxWarp prst="textNoShape">
              <a:avLst/>
            </a:prstTxWarp>
          </a:bodyPr>
          <a:lstStyle>
            <a:lvl1pPr algn="r" defTabSz="917575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AE88506E-5A40-4EB3-B524-6DDF562384A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94486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6021388"/>
            <a:ext cx="9251950" cy="836612"/>
          </a:xfrm>
          <a:prstGeom prst="rect">
            <a:avLst/>
          </a:prstGeom>
          <a:solidFill>
            <a:srgbClr val="223D7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endParaRPr lang="en-GB" altLang="es-ES"/>
          </a:p>
        </p:txBody>
      </p:sp>
      <p:pic>
        <p:nvPicPr>
          <p:cNvPr id="5" name="Picture 10" descr="logoDiapopeque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6151563"/>
            <a:ext cx="1731962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2F8D7DC6-94B9-4760-BE97-FCB6CF24B00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27826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72299706-2B5F-486A-B573-A52F6B74956F}" type="datetimeFigureOut">
              <a:rPr lang="es-ES"/>
              <a:pPr>
                <a:defRPr/>
              </a:pPr>
              <a:t>15/11/2022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87EEE-91C7-4017-A8A0-3431366564E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3704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2EA16C8E-0315-4065-B87C-E2D04ACB4BE3}" type="datetimeFigureOut">
              <a:rPr lang="es-ES"/>
              <a:pPr>
                <a:defRPr/>
              </a:pPr>
              <a:t>15/11/2022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362E3-4CB0-4DEE-9EEA-DD3AE4582A7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89402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/>
              <a:t>Haga clic en el icono para agregar una imagen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7AE74AC-3999-4B94-8EB2-4503A540D55F}" type="datetimeFigureOut">
              <a:rPr lang="es-ES"/>
              <a:pPr>
                <a:defRPr/>
              </a:pPr>
              <a:t>15/11/2022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252761-366D-4503-B0EB-0A3A9996AD2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1630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83FD064-EFA6-4072-B330-E63752D238EA}" type="datetimeFigureOut">
              <a:rPr lang="es-ES"/>
              <a:pPr>
                <a:defRPr/>
              </a:pPr>
              <a:t>15/11/2022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F91443-3A8B-431F-AE98-FA189C23000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05607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D610CD8-620E-49B8-9150-87485467E657}" type="datetimeFigureOut">
              <a:rPr lang="es-ES"/>
              <a:pPr>
                <a:defRPr/>
              </a:pPr>
              <a:t>15/11/2022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7DE6AE-2A7D-4F53-811B-2459CF0D515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590397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6254E-5E80-4994-9836-359D75219B1F}" type="datetimeFigureOut">
              <a:rPr lang="es-ES"/>
              <a:pPr>
                <a:defRPr/>
              </a:pPr>
              <a:t>15/11/2022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86B65A-9CB0-4944-9588-55C5BFBFF87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277802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90B77-D227-481D-BBDD-537A678F5931}" type="datetimeFigureOut">
              <a:rPr lang="es-ES"/>
              <a:pPr>
                <a:defRPr/>
              </a:pPr>
              <a:t>15/11/2022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3A9AA-AD4D-4D2D-82DA-B8C8635E6BB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29405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26C989-A844-467A-B630-EB9A4FE2DE52}" type="datetimeFigureOut">
              <a:rPr lang="es-ES"/>
              <a:pPr>
                <a:defRPr/>
              </a:pPr>
              <a:t>15/11/2022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A52AC2-E9AF-4724-8FEF-F21A34101A5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81269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EAACC2-316A-4249-8034-955129B5EB0F}" type="datetimeFigureOut">
              <a:rPr lang="es-ES"/>
              <a:pPr>
                <a:defRPr/>
              </a:pPr>
              <a:t>15/11/2022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5FDB8A-F828-4A0E-A661-D0B84DF7E21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43424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FE3DB6-2A62-4119-8744-DEC9E82C5030}" type="datetimeFigureOut">
              <a:rPr lang="es-ES"/>
              <a:pPr>
                <a:defRPr/>
              </a:pPr>
              <a:t>15/11/2022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C09419-095C-45F4-88BC-4C26AFD806A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3573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0" y="6021388"/>
            <a:ext cx="9144000" cy="836612"/>
          </a:xfrm>
          <a:prstGeom prst="rect">
            <a:avLst/>
          </a:prstGeom>
          <a:solidFill>
            <a:srgbClr val="223D7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endParaRPr lang="en-GB" altLang="es-ES"/>
          </a:p>
        </p:txBody>
      </p:sp>
      <p:pic>
        <p:nvPicPr>
          <p:cNvPr id="5" name="Picture 7" descr="logoDiapopeque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6165850"/>
            <a:ext cx="1731962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A7D2BAD5-16C9-4E46-AACA-7373D920FC7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041960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83E317-A53B-4FE6-8704-65C589FE4A99}" type="datetimeFigureOut">
              <a:rPr lang="es-ES"/>
              <a:pPr>
                <a:defRPr/>
              </a:pPr>
              <a:t>15/11/2022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70822D-09FE-41D8-8A1F-03ED1C39143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08558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21DED-BB97-47B7-A565-656BD356EFEE}" type="datetimeFigureOut">
              <a:rPr lang="es-ES"/>
              <a:pPr>
                <a:defRPr/>
              </a:pPr>
              <a:t>15/11/2022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A9F122-8AFC-4F36-B322-3ECAF12DCA5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917114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9E48AB-06D6-4FB3-B557-5D3694C602AF}" type="datetimeFigureOut">
              <a:rPr lang="es-ES"/>
              <a:pPr>
                <a:defRPr/>
              </a:pPr>
              <a:t>15/11/2022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A41852-BED8-4251-A944-C8311B4C036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188958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/>
              <a:t>Haga clic en el icono para agregar una imagen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BE96B-4ADA-469B-B04A-E0EBE2A0B453}" type="datetimeFigureOut">
              <a:rPr lang="es-ES"/>
              <a:pPr>
                <a:defRPr/>
              </a:pPr>
              <a:t>15/11/2022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65FDB-1978-4B70-ACB8-A0C132CE237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396086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AD8331-86DB-4866-871A-BE1A75DCCCCC}" type="datetimeFigureOut">
              <a:rPr lang="es-ES"/>
              <a:pPr>
                <a:defRPr/>
              </a:pPr>
              <a:t>15/11/2022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A0D94B-903C-4857-A08D-2121D9923B6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61230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C15F13-9177-47E2-B6E0-3D054A544C50}" type="datetimeFigureOut">
              <a:rPr lang="es-ES"/>
              <a:pPr>
                <a:defRPr/>
              </a:pPr>
              <a:t>15/11/2022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E930A7-EC59-483B-9C51-2E1165019CD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721425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n-GB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265D7-6D25-4248-9723-F93E249B3A4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2784395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0D2BA-09FF-4065-9DE7-ACA45B2A83E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1168603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2DAFCB-20D8-4159-8663-D171F6C5944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515683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15695-15CC-472B-AAB8-5DBFE918FEA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2443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3C1EAD7C-A847-4C8A-8C49-9CB3FFBF504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69002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A65C46-DB85-4BD9-8A40-46E26435D66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9762332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5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F01ED2-B2E9-45A1-AA68-960AFCE4DAA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179613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8F0AD0-E46E-4BB7-9838-FAB980A81DD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093365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A1669B-6152-4576-9342-25DDE935A56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725841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n-GB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A20B3B-B04F-4717-B577-D0F1D40DF16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457514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942376-0A3C-49D5-BF26-7803704283B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1959385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60228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602287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7A8FA6-5596-4F1D-A67F-6FCABB46A25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052145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n-GB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C9451-65FD-46B6-B4A3-4023C8FB3B5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9594876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D57006-5BA6-491B-A741-E8A56FC9AC3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794744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9C29E6-B482-4870-BA01-26444ED18A4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0050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8E4F8FE1-F1E2-4BA1-9629-EF415DAE6A33}" type="datetimeFigureOut">
              <a:rPr lang="es-ES"/>
              <a:pPr>
                <a:defRPr/>
              </a:pPr>
              <a:t>15/11/2022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A25E73-DE30-4C29-9CDA-B225E702778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3335135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6FF3A-31C7-4E60-AE66-1DC0A660B61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69507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60FF0-5A5E-4834-853A-6ACB3EA39F1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4812081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5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9C24B-0FF4-46A7-A9FA-8FDFD332806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04688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EB9BE0-91DB-42FE-97BE-036C29D913A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49532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4AA8D-049A-46C9-ACF2-FF687EA960E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9679275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n-GB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B94262-86A4-43D8-A689-5C212C7FB57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396156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C0BFE9-0ECE-47A2-B023-655D03D60C6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602065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60228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602287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66C69C-4EFA-43AE-95AD-67776143254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847592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n-GB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E844F6-5CA7-460C-88F2-31BC357CFDB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571290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9D7D3-0242-446E-A685-193E997FA4F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1349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9BA31CE7-A20C-4280-8D17-DD8D74786BB2}" type="datetimeFigureOut">
              <a:rPr lang="es-ES"/>
              <a:pPr>
                <a:defRPr/>
              </a:pPr>
              <a:t>15/11/2022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24408D-34CE-4454-8674-7769C56C746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763736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258B7C-470A-469F-AB4A-0FAAAA1B491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4851407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C5D38-736B-4A51-A93D-0B7F9610CAD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00814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F25C3-71EF-4691-8971-2B0C90E54A1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160919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5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E2F5AC-782A-4477-85EA-CBC9BE9409C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540131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7646B-6234-486A-87C7-D29F8C48418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595021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1BFEAA-3AC1-4334-AAFA-7A22756C1E7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827231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n-GB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0A1879-5A5E-4C3B-B37E-0D8D2DC1828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486296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7E02DF-FAF2-45FE-A21C-976838BC411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799286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60228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602287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DB4B71-6A3F-4F6E-8573-C8CF6696520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346698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n-GB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4721C3-ED5E-46C3-8C94-9F8F1A9221F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9413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2F0409AB-E590-428A-A48F-814447A48EFC}" type="datetimeFigureOut">
              <a:rPr lang="es-ES"/>
              <a:pPr>
                <a:defRPr/>
              </a:pPr>
              <a:t>15/11/2022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8A134-8B0D-4BB2-B156-FD4A76C252B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061907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29CC20-6588-4866-AAF0-2B7CE04E00B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855070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169E04-50E3-4D8E-B931-7BF74ED4219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2934352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A7BEB-D30C-473D-B30A-585F7091FC3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912126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136A7-1A57-44C9-94CE-60D0F1FEF19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5364883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5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819B1E-A9FB-4EB2-8FC1-FC04DBDEB44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974590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362A8-8F62-43D1-A7C6-B1E0B283B5D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15230520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5E0E2-4C6A-4879-BBE1-1F3E758CC7B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1200874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n-GB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FCAE-A5A8-44A2-B13C-75937C6F94C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4631945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6EF56C-72EB-45EC-9AF6-58ABE69DB65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16863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60228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602287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4C539-E8E4-4DB4-B5E5-A2267FC6196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0488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A3700CAB-ECDD-4243-B764-2DB407FCE17E}" type="datetimeFigureOut">
              <a:rPr lang="es-ES"/>
              <a:pPr>
                <a:defRPr/>
              </a:pPr>
              <a:t>15/11/2022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E8838-B1AB-4C2D-9B71-B0B1C195FFB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17653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F0BA7-1D5A-4C89-BF2E-DBD23A25022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0832620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3D15DC-5E00-4C3A-BE67-94B18347343E}" type="datetimeFigureOut">
              <a:rPr lang="es-ES"/>
              <a:pPr>
                <a:defRPr/>
              </a:pPr>
              <a:t>15/11/2022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AA962-F5FA-49D7-953F-ADA06D29304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74358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72EEE2-7FA0-4399-8452-5E219E570D87}" type="datetimeFigureOut">
              <a:rPr lang="es-ES"/>
              <a:pPr>
                <a:defRPr/>
              </a:pPr>
              <a:t>15/11/2022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96DB4A-8847-4107-83E9-5DA7B1381D1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1516779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412717-3D48-4D2B-AB63-817D3271CB44}" type="datetimeFigureOut">
              <a:rPr lang="es-ES"/>
              <a:pPr>
                <a:defRPr/>
              </a:pPr>
              <a:t>15/11/2022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DE486F-CD55-43FC-949D-B2CC13A951B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6848513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D3D919-034F-435F-B431-DA249756DBA2}" type="datetimeFigureOut">
              <a:rPr lang="es-ES"/>
              <a:pPr>
                <a:defRPr/>
              </a:pPr>
              <a:t>15/11/2022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B7AC9-6AE5-4C94-B89D-9F3495218FD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678912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E5B7E-4476-4104-9011-E252952C683D}" type="datetimeFigureOut">
              <a:rPr lang="es-ES"/>
              <a:pPr>
                <a:defRPr/>
              </a:pPr>
              <a:t>15/11/2022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4EF26-6AD1-4C28-8BAC-BC762924683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1408805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2D70E2-F2AF-412A-B45C-96D551F3444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84707791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B40E15-7A79-4F13-B8BD-BC2F9A84E57B}" type="datetimeFigureOut">
              <a:rPr lang="es-ES"/>
              <a:pPr>
                <a:defRPr/>
              </a:pPr>
              <a:t>15/11/2022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F9F37-DA4E-4249-BC3F-D9CFAF2CA75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3522579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7E5D5-DFB0-48EC-A310-CB496A93B435}" type="datetimeFigureOut">
              <a:rPr lang="es-ES"/>
              <a:pPr>
                <a:defRPr/>
              </a:pPr>
              <a:t>15/11/2022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00651E-3DE6-4E8D-808E-0D6D3550EB5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4601157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0678F0-1B5B-4883-A65A-37B1EED73B57}" type="datetimeFigureOut">
              <a:rPr lang="es-ES"/>
              <a:pPr>
                <a:defRPr/>
              </a:pPr>
              <a:t>15/11/2022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1C242E-3778-4400-AB66-C40CC4BCE6A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8696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8B217DBD-9963-4B9C-8045-15B2027F3511}" type="datetimeFigureOut">
              <a:rPr lang="es-ES"/>
              <a:pPr>
                <a:defRPr/>
              </a:pPr>
              <a:t>15/11/2022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8F3B1-9D7A-4645-845B-42C9849DAD6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60604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E21F80-25F6-42F9-90CA-A0CE1BA695B3}" type="datetimeFigureOut">
              <a:rPr lang="es-ES"/>
              <a:pPr>
                <a:defRPr/>
              </a:pPr>
              <a:t>15/11/2022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F4528-A1E7-4D18-B1CE-841F63D9EBF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2763344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F0BA7-1D5A-4C89-BF2E-DBD23A25022B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2171029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3D15DC-5E00-4C3A-BE67-94B18347343E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15/11/2022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AA962-F5FA-49D7-953F-ADA06D293040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470139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72EEE2-7FA0-4399-8452-5E219E570D87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15/11/2022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96DB4A-8847-4107-83E9-5DA7B1381D11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0379494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412717-3D48-4D2B-AB63-817D3271CB44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15/11/2022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DE486F-CD55-43FC-949D-B2CC13A951BC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670558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D3D919-034F-435F-B431-DA249756DBA2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15/11/2022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B7AC9-6AE5-4C94-B89D-9F3495218FD5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1903360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E5B7E-4476-4104-9011-E252952C683D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15/11/2022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4EF26-6AD1-4C28-8BAC-BC762924683C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1719683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2D70E2-F2AF-412A-B45C-96D551F3444E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39595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B40E15-7A79-4F13-B8BD-BC2F9A84E57B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15/11/2022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F9F37-DA4E-4249-BC3F-D9CFAF2CA75E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976967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7E5D5-DFB0-48EC-A310-CB496A93B435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15/11/2022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00651E-3DE6-4E8D-808E-0D6D3550EB5A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2320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B903DBE-BE11-4548-AFE0-7FE37D94EB17}" type="datetimeFigureOut">
              <a:rPr lang="es-ES"/>
              <a:pPr>
                <a:defRPr/>
              </a:pPr>
              <a:t>15/11/2022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D58A0D-470B-48FA-95A3-F755AA68194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306115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0678F0-1B5B-4883-A65A-37B1EED73B57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15/11/2022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1C242E-3778-4400-AB66-C40CC4BCE6AB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6843111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E21F80-25F6-42F9-90CA-A0CE1BA695B3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15/11/2022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F4528-A1E7-4D18-B1CE-841F63D9EBF3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2991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5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0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7.xml"/><Relationship Id="rId3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6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1.xml"/><Relationship Id="rId1" Type="http://schemas.openxmlformats.org/officeDocument/2006/relationships/slideLayout" Target="../slideLayouts/slideLayout70.xml"/><Relationship Id="rId6" Type="http://schemas.openxmlformats.org/officeDocument/2006/relationships/slideLayout" Target="../slideLayouts/slideLayout75.xml"/><Relationship Id="rId11" Type="http://schemas.openxmlformats.org/officeDocument/2006/relationships/slideLayout" Target="../slideLayouts/slideLayout80.xml"/><Relationship Id="rId5" Type="http://schemas.openxmlformats.org/officeDocument/2006/relationships/slideLayout" Target="../slideLayouts/slideLayout74.xml"/><Relationship Id="rId10" Type="http://schemas.openxmlformats.org/officeDocument/2006/relationships/slideLayout" Target="../slideLayouts/slideLayout79.xml"/><Relationship Id="rId4" Type="http://schemas.openxmlformats.org/officeDocument/2006/relationships/slideLayout" Target="../slideLayouts/slideLayout73.xml"/><Relationship Id="rId9" Type="http://schemas.openxmlformats.org/officeDocument/2006/relationships/slideLayout" Target="../slideLayouts/slideLayout78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8.xml"/><Relationship Id="rId3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7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82.xml"/><Relationship Id="rId1" Type="http://schemas.openxmlformats.org/officeDocument/2006/relationships/slideLayout" Target="../slideLayouts/slideLayout81.xml"/><Relationship Id="rId6" Type="http://schemas.openxmlformats.org/officeDocument/2006/relationships/slideLayout" Target="../slideLayouts/slideLayout86.xml"/><Relationship Id="rId11" Type="http://schemas.openxmlformats.org/officeDocument/2006/relationships/slideLayout" Target="../slideLayouts/slideLayout91.xml"/><Relationship Id="rId5" Type="http://schemas.openxmlformats.org/officeDocument/2006/relationships/slideLayout" Target="../slideLayouts/slideLayout85.xml"/><Relationship Id="rId10" Type="http://schemas.openxmlformats.org/officeDocument/2006/relationships/slideLayout" Target="../slideLayouts/slideLayout90.xml"/><Relationship Id="rId4" Type="http://schemas.openxmlformats.org/officeDocument/2006/relationships/slideLayout" Target="../slideLayouts/slideLayout84.xml"/><Relationship Id="rId9" Type="http://schemas.openxmlformats.org/officeDocument/2006/relationships/slideLayout" Target="../slideLayouts/slideLayout8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ChangeArrowheads="1"/>
          </p:cNvSpPr>
          <p:nvPr/>
        </p:nvSpPr>
        <p:spPr bwMode="auto">
          <a:xfrm>
            <a:off x="0" y="6021388"/>
            <a:ext cx="9144000" cy="836612"/>
          </a:xfrm>
          <a:prstGeom prst="rect">
            <a:avLst/>
          </a:prstGeom>
          <a:solidFill>
            <a:srgbClr val="223D7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endParaRPr lang="en-GB" altLang="es-ES"/>
          </a:p>
        </p:txBody>
      </p:sp>
      <p:pic>
        <p:nvPicPr>
          <p:cNvPr id="1027" name="Picture 8" descr="logoDiapopeque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6165850"/>
            <a:ext cx="1731962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</a:p>
        </p:txBody>
      </p:sp>
      <p:sp>
        <p:nvSpPr>
          <p:cNvPr id="1029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27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68313" y="6165850"/>
            <a:ext cx="2895600" cy="5762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08" r:id="rId1"/>
    <p:sldLayoutId id="2147484809" r:id="rId2"/>
    <p:sldLayoutId id="2147484810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6021388"/>
            <a:ext cx="9144000" cy="83661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pic>
        <p:nvPicPr>
          <p:cNvPr id="2051" name="9 Imagen" descr="logoNegroPowerPoint.jp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6165850"/>
            <a:ext cx="175577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</a:p>
        </p:txBody>
      </p:sp>
      <p:sp>
        <p:nvSpPr>
          <p:cNvPr id="2053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B1E29B2-8EDF-422F-960C-34D1C0DBE1E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11" r:id="rId1"/>
    <p:sldLayoutId id="2147484812" r:id="rId2"/>
    <p:sldLayoutId id="2147484813" r:id="rId3"/>
    <p:sldLayoutId id="2147484814" r:id="rId4"/>
    <p:sldLayoutId id="2147484815" r:id="rId5"/>
    <p:sldLayoutId id="2147484816" r:id="rId6"/>
    <p:sldLayoutId id="2147484817" r:id="rId7"/>
    <p:sldLayoutId id="2147484818" r:id="rId8"/>
    <p:sldLayoutId id="2147484819" r:id="rId9"/>
    <p:sldLayoutId id="2147484820" r:id="rId10"/>
    <p:sldLayoutId id="21474848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2"/>
          <p:cNvSpPr>
            <a:spLocks noChangeArrowheads="1"/>
          </p:cNvSpPr>
          <p:nvPr/>
        </p:nvSpPr>
        <p:spPr bwMode="auto">
          <a:xfrm>
            <a:off x="0" y="0"/>
            <a:ext cx="9144000" cy="6165850"/>
          </a:xfrm>
          <a:prstGeom prst="rect">
            <a:avLst/>
          </a:prstGeom>
          <a:solidFill>
            <a:srgbClr val="223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endParaRPr lang="en-GB" altLang="es-ES"/>
          </a:p>
        </p:txBody>
      </p:sp>
      <p:sp>
        <p:nvSpPr>
          <p:cNvPr id="3075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</a:p>
        </p:txBody>
      </p:sp>
      <p:sp>
        <p:nvSpPr>
          <p:cNvPr id="3076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5C8F675-7E35-4081-BB51-2DBD1B7AE001}" type="datetimeFigureOut">
              <a:rPr lang="es-ES"/>
              <a:pPr>
                <a:defRPr/>
              </a:pPr>
              <a:t>15/11/2022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A6D5C6C-4A2F-4878-B8E7-8D288060367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pic>
        <p:nvPicPr>
          <p:cNvPr id="3080" name="Picture 9" descr="LogoDiapositiva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2276475"/>
            <a:ext cx="5541963" cy="188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744" r:id="rId1"/>
    <p:sldLayoutId id="2147484745" r:id="rId2"/>
    <p:sldLayoutId id="2147484746" r:id="rId3"/>
    <p:sldLayoutId id="2147484747" r:id="rId4"/>
    <p:sldLayoutId id="2147484748" r:id="rId5"/>
    <p:sldLayoutId id="2147484749" r:id="rId6"/>
    <p:sldLayoutId id="2147484750" r:id="rId7"/>
    <p:sldLayoutId id="2147484751" r:id="rId8"/>
    <p:sldLayoutId id="2147484752" r:id="rId9"/>
    <p:sldLayoutId id="2147484753" r:id="rId10"/>
    <p:sldLayoutId id="214748475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021388"/>
            <a:ext cx="9144000" cy="836612"/>
          </a:xfrm>
          <a:prstGeom prst="rect">
            <a:avLst/>
          </a:prstGeom>
          <a:solidFill>
            <a:srgbClr val="223D7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endParaRPr lang="en-GB" altLang="es-ES"/>
          </a:p>
        </p:txBody>
      </p:sp>
      <p:pic>
        <p:nvPicPr>
          <p:cNvPr id="4099" name="Picture 3" descr="logoDiapopeque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6165850"/>
            <a:ext cx="1731962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</a:p>
        </p:txBody>
      </p:sp>
      <p:sp>
        <p:nvSpPr>
          <p:cNvPr id="4101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27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A3497ED5-4852-4AA5-835D-1402AF272FA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55" r:id="rId1"/>
    <p:sldLayoutId id="2147484756" r:id="rId2"/>
    <p:sldLayoutId id="2147484757" r:id="rId3"/>
    <p:sldLayoutId id="2147484758" r:id="rId4"/>
    <p:sldLayoutId id="2147484759" r:id="rId5"/>
    <p:sldLayoutId id="2147484760" r:id="rId6"/>
    <p:sldLayoutId id="2147484761" r:id="rId7"/>
    <p:sldLayoutId id="2147484762" r:id="rId8"/>
    <p:sldLayoutId id="2147484763" r:id="rId9"/>
    <p:sldLayoutId id="2147484764" r:id="rId10"/>
    <p:sldLayoutId id="214748476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6021388"/>
            <a:ext cx="9144000" cy="836612"/>
          </a:xfrm>
          <a:prstGeom prst="rect">
            <a:avLst/>
          </a:prstGeom>
          <a:solidFill>
            <a:srgbClr val="223D7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endParaRPr lang="en-GB" altLang="es-ES"/>
          </a:p>
        </p:txBody>
      </p:sp>
      <p:pic>
        <p:nvPicPr>
          <p:cNvPr id="5123" name="Picture 3" descr="logoDiapopeque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6165850"/>
            <a:ext cx="1731962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</a:p>
        </p:txBody>
      </p:sp>
      <p:sp>
        <p:nvSpPr>
          <p:cNvPr id="5125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27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F301226-D6A5-42CF-8724-3F1414612F1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66" r:id="rId1"/>
    <p:sldLayoutId id="2147484767" r:id="rId2"/>
    <p:sldLayoutId id="2147484768" r:id="rId3"/>
    <p:sldLayoutId id="2147484769" r:id="rId4"/>
    <p:sldLayoutId id="2147484770" r:id="rId5"/>
    <p:sldLayoutId id="2147484771" r:id="rId6"/>
    <p:sldLayoutId id="2147484772" r:id="rId7"/>
    <p:sldLayoutId id="2147484773" r:id="rId8"/>
    <p:sldLayoutId id="2147484774" r:id="rId9"/>
    <p:sldLayoutId id="2147484775" r:id="rId10"/>
    <p:sldLayoutId id="214748477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6021388"/>
            <a:ext cx="9144000" cy="836612"/>
          </a:xfrm>
          <a:prstGeom prst="rect">
            <a:avLst/>
          </a:prstGeom>
          <a:solidFill>
            <a:srgbClr val="223D7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endParaRPr lang="en-GB" altLang="es-ES"/>
          </a:p>
        </p:txBody>
      </p:sp>
      <p:pic>
        <p:nvPicPr>
          <p:cNvPr id="6147" name="Picture 3" descr="logoDiapopeque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6165850"/>
            <a:ext cx="1731962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</a:p>
        </p:txBody>
      </p:sp>
      <p:sp>
        <p:nvSpPr>
          <p:cNvPr id="6149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27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ADACCE5A-E1B7-438A-9557-1F9383CE023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77" r:id="rId1"/>
    <p:sldLayoutId id="2147484778" r:id="rId2"/>
    <p:sldLayoutId id="2147484779" r:id="rId3"/>
    <p:sldLayoutId id="2147484780" r:id="rId4"/>
    <p:sldLayoutId id="2147484781" r:id="rId5"/>
    <p:sldLayoutId id="2147484782" r:id="rId6"/>
    <p:sldLayoutId id="2147484783" r:id="rId7"/>
    <p:sldLayoutId id="2147484784" r:id="rId8"/>
    <p:sldLayoutId id="2147484785" r:id="rId9"/>
    <p:sldLayoutId id="2147484786" r:id="rId10"/>
    <p:sldLayoutId id="214748478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6021388"/>
            <a:ext cx="9144000" cy="836612"/>
          </a:xfrm>
          <a:prstGeom prst="rect">
            <a:avLst/>
          </a:prstGeom>
          <a:solidFill>
            <a:srgbClr val="223D7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endParaRPr lang="en-GB" altLang="es-ES"/>
          </a:p>
        </p:txBody>
      </p:sp>
      <p:pic>
        <p:nvPicPr>
          <p:cNvPr id="7171" name="Picture 3" descr="logoDiapopeque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6165850"/>
            <a:ext cx="1731962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2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</a:p>
        </p:txBody>
      </p:sp>
      <p:sp>
        <p:nvSpPr>
          <p:cNvPr id="7173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27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8AC10739-6D9B-4F2D-A059-6A5DA6A932B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88" r:id="rId1"/>
    <p:sldLayoutId id="2147484789" r:id="rId2"/>
    <p:sldLayoutId id="2147484790" r:id="rId3"/>
    <p:sldLayoutId id="2147484791" r:id="rId4"/>
    <p:sldLayoutId id="2147484792" r:id="rId5"/>
    <p:sldLayoutId id="2147484793" r:id="rId6"/>
    <p:sldLayoutId id="2147484794" r:id="rId7"/>
    <p:sldLayoutId id="2147484795" r:id="rId8"/>
    <p:sldLayoutId id="2147484796" r:id="rId9"/>
    <p:sldLayoutId id="2147484797" r:id="rId10"/>
    <p:sldLayoutId id="214748479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</a:p>
        </p:txBody>
      </p:sp>
      <p:sp>
        <p:nvSpPr>
          <p:cNvPr id="8195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9A0AE0D6-D921-48D8-A0FE-3D2AF8454246}" type="datetimeFigureOut">
              <a:rPr lang="es-ES"/>
              <a:pPr>
                <a:defRPr/>
              </a:pPr>
              <a:t>15/11/2022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00AC9BA7-19DA-4695-9776-E58779D1223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22" r:id="rId1"/>
    <p:sldLayoutId id="2147484799" r:id="rId2"/>
    <p:sldLayoutId id="2147484800" r:id="rId3"/>
    <p:sldLayoutId id="2147484801" r:id="rId4"/>
    <p:sldLayoutId id="2147484802" r:id="rId5"/>
    <p:sldLayoutId id="2147484803" r:id="rId6"/>
    <p:sldLayoutId id="2147484823" r:id="rId7"/>
    <p:sldLayoutId id="2147484804" r:id="rId8"/>
    <p:sldLayoutId id="2147484805" r:id="rId9"/>
    <p:sldLayoutId id="2147484806" r:id="rId10"/>
    <p:sldLayoutId id="214748480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</a:p>
        </p:txBody>
      </p:sp>
      <p:sp>
        <p:nvSpPr>
          <p:cNvPr id="8195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9A0AE0D6-D921-48D8-A0FE-3D2AF8454246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15/11/2022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00AC9BA7-19DA-4695-9776-E58779D1223D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379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65" r:id="rId1"/>
    <p:sldLayoutId id="2147484866" r:id="rId2"/>
    <p:sldLayoutId id="2147484867" r:id="rId3"/>
    <p:sldLayoutId id="2147484868" r:id="rId4"/>
    <p:sldLayoutId id="2147484869" r:id="rId5"/>
    <p:sldLayoutId id="2147484870" r:id="rId6"/>
    <p:sldLayoutId id="2147484871" r:id="rId7"/>
    <p:sldLayoutId id="2147484872" r:id="rId8"/>
    <p:sldLayoutId id="2147484873" r:id="rId9"/>
    <p:sldLayoutId id="2147484874" r:id="rId10"/>
    <p:sldLayoutId id="214748487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catedraeconomiasocial.unizar.es/" TargetMode="External"/><Relationship Id="rId1" Type="http://schemas.openxmlformats.org/officeDocument/2006/relationships/slideLayout" Target="../slideLayouts/slideLayout7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13" Type="http://schemas.openxmlformats.org/officeDocument/2006/relationships/image" Target="../media/image15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12" Type="http://schemas.openxmlformats.org/officeDocument/2006/relationships/image" Target="../media/image14.png"/><Relationship Id="rId17" Type="http://schemas.openxmlformats.org/officeDocument/2006/relationships/image" Target="../media/image18.png"/><Relationship Id="rId2" Type="http://schemas.openxmlformats.org/officeDocument/2006/relationships/image" Target="../media/image4.png"/><Relationship Id="rId16" Type="http://schemas.openxmlformats.org/officeDocument/2006/relationships/image" Target="../media/image17.jpeg"/><Relationship Id="rId1" Type="http://schemas.openxmlformats.org/officeDocument/2006/relationships/slideLayout" Target="../slideLayouts/slideLayout76.xml"/><Relationship Id="rId6" Type="http://schemas.openxmlformats.org/officeDocument/2006/relationships/image" Target="../media/image8.png"/><Relationship Id="rId11" Type="http://schemas.openxmlformats.org/officeDocument/2006/relationships/image" Target="../media/image13.jpeg"/><Relationship Id="rId5" Type="http://schemas.openxmlformats.org/officeDocument/2006/relationships/image" Target="../media/image7.jpeg"/><Relationship Id="rId15" Type="http://schemas.openxmlformats.org/officeDocument/2006/relationships/image" Target="../media/image16.jpe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jpeg"/><Relationship Id="rId14" Type="http://schemas.openxmlformats.org/officeDocument/2006/relationships/image" Target="http://www.areinet.org/ACTUALIZACIONES/data5/images/NuevoLogoRed_peq%20297x210.jp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6.xml"/><Relationship Id="rId5" Type="http://schemas.openxmlformats.org/officeDocument/2006/relationships/image" Target="../media/image21.jpeg"/><Relationship Id="rId4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6065838"/>
            <a:ext cx="9144000" cy="792162"/>
          </a:xfrm>
          <a:custGeom>
            <a:avLst/>
            <a:gdLst>
              <a:gd name="T0" fmla="+- 0 9 9"/>
              <a:gd name="T1" fmla="*/ T0 w 11991"/>
              <a:gd name="T2" fmla="*/ 265 h 265"/>
              <a:gd name="T3" fmla="+- 0 12000 9"/>
              <a:gd name="T4" fmla="*/ T3 w 11991"/>
              <a:gd name="T5" fmla="*/ 265 h 265"/>
              <a:gd name="T6" fmla="+- 0 12000 9"/>
              <a:gd name="T7" fmla="*/ T6 w 11991"/>
              <a:gd name="T8" fmla="*/ 0 h 265"/>
              <a:gd name="T9" fmla="+- 0 9 9"/>
              <a:gd name="T10" fmla="*/ T9 w 11991"/>
              <a:gd name="T11" fmla="*/ 0 h 265"/>
              <a:gd name="T12" fmla="+- 0 9 9"/>
              <a:gd name="T13" fmla="*/ T12 w 11991"/>
              <a:gd name="T14" fmla="*/ 265 h 265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  <a:cxn ang="0">
                <a:pos x="T13" y="T14"/>
              </a:cxn>
            </a:cxnLst>
            <a:rect l="0" t="0" r="r" b="b"/>
            <a:pathLst>
              <a:path w="11991" h="265">
                <a:moveTo>
                  <a:pt x="0" y="265"/>
                </a:moveTo>
                <a:lnTo>
                  <a:pt x="11991" y="265"/>
                </a:lnTo>
                <a:lnTo>
                  <a:pt x="11991" y="0"/>
                </a:lnTo>
                <a:lnTo>
                  <a:pt x="0" y="0"/>
                </a:lnTo>
                <a:lnTo>
                  <a:pt x="0" y="265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txBody>
          <a:bodyPr/>
          <a:lstStyle/>
          <a:p>
            <a:pPr>
              <a:defRPr/>
            </a:pPr>
            <a:endParaRPr lang="es-ES">
              <a:latin typeface="Arial" pitchFamily="34" charset="0"/>
            </a:endParaRPr>
          </a:p>
        </p:txBody>
      </p:sp>
      <p:sp>
        <p:nvSpPr>
          <p:cNvPr id="22530" name="Rectangle 4"/>
          <p:cNvSpPr>
            <a:spLocks noChangeArrowheads="1"/>
          </p:cNvSpPr>
          <p:nvPr/>
        </p:nvSpPr>
        <p:spPr bwMode="auto">
          <a:xfrm>
            <a:off x="1187450" y="549275"/>
            <a:ext cx="6985000" cy="504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999" tIns="46800" rIns="89999" bIns="46800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tabLst>
                <a:tab pos="6362700" algn="l"/>
                <a:tab pos="7805738" algn="l"/>
              </a:tabLst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tabLst>
                <a:tab pos="6362700" algn="l"/>
                <a:tab pos="7805738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spcBef>
                <a:spcPct val="20000"/>
              </a:spcBef>
              <a:buFont typeface="Arial" pitchFamily="34" charset="0"/>
              <a:buChar char="•"/>
              <a:tabLst>
                <a:tab pos="6362700" algn="l"/>
                <a:tab pos="7805738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FontTx/>
              <a:buNone/>
              <a:defRPr/>
            </a:pPr>
            <a:r>
              <a:rPr lang="es-ES" altLang="es-ES" sz="4000" b="1" dirty="0">
                <a:latin typeface="+mn-lt"/>
              </a:rPr>
              <a:t>Informe de la Economía Social en Aragón, 2017</a:t>
            </a:r>
          </a:p>
          <a:p>
            <a:pPr algn="ctr" eaLnBrk="1" hangingPunct="1">
              <a:buFontTx/>
              <a:buNone/>
              <a:defRPr/>
            </a:pPr>
            <a:endParaRPr lang="es-ES" altLang="es-ES" b="1" dirty="0">
              <a:latin typeface="+mn-lt"/>
            </a:endParaRPr>
          </a:p>
          <a:p>
            <a:pPr algn="ctr" eaLnBrk="1" hangingPunct="1">
              <a:buFontTx/>
              <a:buNone/>
              <a:defRPr/>
            </a:pPr>
            <a:r>
              <a:rPr lang="es-ES" altLang="es-ES" b="1" dirty="0">
                <a:latin typeface="+mn-lt"/>
              </a:rPr>
              <a:t>Características, dimensión y evolución de la Economía Social aragonesa</a:t>
            </a:r>
          </a:p>
          <a:p>
            <a:pPr eaLnBrk="1" hangingPunct="1">
              <a:buFontTx/>
              <a:buNone/>
              <a:defRPr/>
            </a:pPr>
            <a:endParaRPr lang="es-ES" altLang="es-ES" sz="1600" dirty="0">
              <a:latin typeface="+mn-lt"/>
            </a:endParaRPr>
          </a:p>
          <a:p>
            <a:pPr algn="ctr" eaLnBrk="1" hangingPunct="1">
              <a:buFontTx/>
              <a:buNone/>
              <a:defRPr/>
            </a:pPr>
            <a:endParaRPr lang="en-GB" altLang="es-ES" sz="1600" dirty="0">
              <a:latin typeface="Cambria" pitchFamily="18" charset="0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3617913" y="4437063"/>
            <a:ext cx="4572000" cy="1016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defRPr/>
            </a:pPr>
            <a:r>
              <a:rPr lang="es-ES" sz="2000" dirty="0">
                <a:latin typeface="+mn-lt"/>
              </a:rPr>
              <a:t>Cátedra Cooperativas y Economía Social, Caja Rural de Teruel</a:t>
            </a:r>
          </a:p>
          <a:p>
            <a:pPr algn="r">
              <a:defRPr/>
            </a:pPr>
            <a:r>
              <a:rPr lang="es-ES" sz="2000" dirty="0">
                <a:latin typeface="+mn-lt"/>
              </a:rPr>
              <a:t>Universidad de Zaragoza</a:t>
            </a:r>
          </a:p>
        </p:txBody>
      </p:sp>
      <p:pic>
        <p:nvPicPr>
          <p:cNvPr id="6" name="0 Imag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225" y="4633913"/>
            <a:ext cx="3087687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6065838"/>
            <a:ext cx="9144000" cy="792162"/>
          </a:xfrm>
          <a:custGeom>
            <a:avLst/>
            <a:gdLst>
              <a:gd name="T0" fmla="+- 0 9 9"/>
              <a:gd name="T1" fmla="*/ T0 w 11991"/>
              <a:gd name="T2" fmla="*/ 265 h 265"/>
              <a:gd name="T3" fmla="+- 0 12000 9"/>
              <a:gd name="T4" fmla="*/ T3 w 11991"/>
              <a:gd name="T5" fmla="*/ 265 h 265"/>
              <a:gd name="T6" fmla="+- 0 12000 9"/>
              <a:gd name="T7" fmla="*/ T6 w 11991"/>
              <a:gd name="T8" fmla="*/ 0 h 265"/>
              <a:gd name="T9" fmla="+- 0 9 9"/>
              <a:gd name="T10" fmla="*/ T9 w 11991"/>
              <a:gd name="T11" fmla="*/ 0 h 265"/>
              <a:gd name="T12" fmla="+- 0 9 9"/>
              <a:gd name="T13" fmla="*/ T12 w 11991"/>
              <a:gd name="T14" fmla="*/ 265 h 265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  <a:cxn ang="0">
                <a:pos x="T13" y="T14"/>
              </a:cxn>
            </a:cxnLst>
            <a:rect l="0" t="0" r="r" b="b"/>
            <a:pathLst>
              <a:path w="11991" h="265">
                <a:moveTo>
                  <a:pt x="0" y="265"/>
                </a:moveTo>
                <a:lnTo>
                  <a:pt x="11991" y="265"/>
                </a:lnTo>
                <a:lnTo>
                  <a:pt x="11991" y="0"/>
                </a:lnTo>
                <a:lnTo>
                  <a:pt x="0" y="0"/>
                </a:lnTo>
                <a:lnTo>
                  <a:pt x="0" y="265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txBody>
          <a:bodyPr/>
          <a:lstStyle/>
          <a:p>
            <a:pPr>
              <a:defRPr/>
            </a:pPr>
            <a:endParaRPr lang="es-ES">
              <a:latin typeface="Arial" pitchFamily="34" charset="0"/>
            </a:endParaRPr>
          </a:p>
        </p:txBody>
      </p:sp>
      <p:sp>
        <p:nvSpPr>
          <p:cNvPr id="22530" name="Rectangle 4"/>
          <p:cNvSpPr>
            <a:spLocks noChangeArrowheads="1"/>
          </p:cNvSpPr>
          <p:nvPr/>
        </p:nvSpPr>
        <p:spPr bwMode="auto">
          <a:xfrm>
            <a:off x="251520" y="332656"/>
            <a:ext cx="8600380" cy="5472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999" tIns="46800" rIns="89999" bIns="46800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tabLst>
                <a:tab pos="6362700" algn="l"/>
                <a:tab pos="7805738" algn="l"/>
              </a:tabLst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tabLst>
                <a:tab pos="6362700" algn="l"/>
                <a:tab pos="7805738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spcBef>
                <a:spcPct val="20000"/>
              </a:spcBef>
              <a:buFont typeface="Arial" pitchFamily="34" charset="0"/>
              <a:buChar char="•"/>
              <a:tabLst>
                <a:tab pos="6362700" algn="l"/>
                <a:tab pos="7805738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buFont typeface="Arial" pitchFamily="34" charset="0"/>
              <a:buNone/>
              <a:defRPr/>
            </a:pPr>
            <a:r>
              <a:rPr lang="es-ES" sz="2000" b="1" dirty="0"/>
              <a:t>ESTRUCTURA DEL INFORME 2017 </a:t>
            </a:r>
          </a:p>
          <a:p>
            <a:pPr>
              <a:buFont typeface="Arial" pitchFamily="34" charset="0"/>
              <a:buNone/>
              <a:defRPr/>
            </a:pPr>
            <a:endParaRPr lang="es-ES" sz="1000" b="1" dirty="0"/>
          </a:p>
          <a:p>
            <a:pPr marL="342900" indent="-342900">
              <a:defRPr/>
            </a:pPr>
            <a:r>
              <a:rPr lang="es-ES" sz="1800" b="1" dirty="0"/>
              <a:t>1ª Parte: Presentación del Informe </a:t>
            </a:r>
          </a:p>
          <a:p>
            <a:pPr>
              <a:buNone/>
              <a:defRPr/>
            </a:pPr>
            <a:endParaRPr lang="es-ES" sz="1000" dirty="0"/>
          </a:p>
          <a:p>
            <a:pPr marL="342900" indent="-342900">
              <a:defRPr/>
            </a:pPr>
            <a:r>
              <a:rPr lang="es-ES" sz="1800" b="1" dirty="0"/>
              <a:t>2ª Parte: Análisis de la Economía Social aragonesa</a:t>
            </a:r>
          </a:p>
          <a:p>
            <a:pPr marL="641350" indent="-285750">
              <a:buFont typeface="Wingdings" pitchFamily="2" charset="2"/>
              <a:buChar char="ü"/>
              <a:defRPr/>
            </a:pPr>
            <a:r>
              <a:rPr lang="es-ES" sz="1600" dirty="0"/>
              <a:t>Análisis detallado de las características, dimensión y evolución de: Cooperativas, Sociedades Laborales, CEE, Empresas de Inserción, Asociaciones, Fundaciones y SAT</a:t>
            </a:r>
          </a:p>
          <a:p>
            <a:pPr marL="355600">
              <a:buNone/>
              <a:defRPr/>
            </a:pPr>
            <a:endParaRPr lang="es-ES" sz="1000" dirty="0"/>
          </a:p>
          <a:p>
            <a:pPr marL="355600" indent="-355600">
              <a:defRPr/>
            </a:pPr>
            <a:r>
              <a:rPr lang="es-ES" sz="1800" b="1" dirty="0"/>
              <a:t>3ª Parte: Monográficos sobre la Economía Social</a:t>
            </a:r>
          </a:p>
          <a:p>
            <a:pPr marL="722313" indent="-355600">
              <a:buFont typeface="Wingdings" pitchFamily="2" charset="2"/>
              <a:buChar char="ü"/>
              <a:defRPr/>
            </a:pPr>
            <a:r>
              <a:rPr lang="es-ES" sz="1600" dirty="0"/>
              <a:t>Las Cooperativas de Iniciativa Social en Aragón</a:t>
            </a:r>
          </a:p>
          <a:p>
            <a:pPr marL="722313" indent="-355600">
              <a:buFont typeface="Wingdings" pitchFamily="2" charset="2"/>
              <a:buChar char="ü"/>
              <a:defRPr/>
            </a:pPr>
            <a:r>
              <a:rPr lang="es-ES" sz="1600" dirty="0"/>
              <a:t>Voluntariado Corporativo: Notas sobre el estado de la cuestión en Aragón</a:t>
            </a:r>
          </a:p>
          <a:p>
            <a:pPr marL="722313" indent="-355600">
              <a:buFont typeface="Wingdings" pitchFamily="2" charset="2"/>
              <a:buChar char="ü"/>
              <a:defRPr/>
            </a:pPr>
            <a:r>
              <a:rPr lang="es-ES" sz="1600" dirty="0"/>
              <a:t>La nueva Ley 9/2017 de Contratos del Sector Público y su repercusión para la Economía Social</a:t>
            </a:r>
          </a:p>
          <a:p>
            <a:pPr marL="722313" indent="-355600">
              <a:buFont typeface="Wingdings" pitchFamily="2" charset="2"/>
              <a:buChar char="ü"/>
              <a:defRPr/>
            </a:pPr>
            <a:r>
              <a:rPr lang="es-ES" sz="1600" dirty="0"/>
              <a:t>El Laboratorio de Economía Social (LAB_ES) de la Universidad de Zaragoza</a:t>
            </a:r>
          </a:p>
          <a:p>
            <a:pPr marL="722313" indent="-355600">
              <a:buFont typeface="Wingdings" pitchFamily="2" charset="2"/>
              <a:buChar char="ü"/>
              <a:defRPr/>
            </a:pPr>
            <a:r>
              <a:rPr lang="es-ES" sz="1600" dirty="0"/>
              <a:t>Principios y Valores de la Economía Social</a:t>
            </a:r>
          </a:p>
          <a:p>
            <a:pPr marL="366713">
              <a:buNone/>
              <a:defRPr/>
            </a:pPr>
            <a:endParaRPr lang="es-ES" sz="1000" dirty="0"/>
          </a:p>
          <a:p>
            <a:pPr marL="355600" indent="-355600">
              <a:defRPr/>
            </a:pPr>
            <a:r>
              <a:rPr lang="es-ES" sz="1800" b="1" dirty="0"/>
              <a:t>4ª Parte: Experiencias y Personas Relevantes de la Economía Social aragonesa</a:t>
            </a:r>
          </a:p>
          <a:p>
            <a:pPr marL="722313" indent="-355600">
              <a:buFont typeface="Wingdings" pitchFamily="2" charset="2"/>
              <a:buChar char="ü"/>
              <a:defRPr/>
            </a:pPr>
            <a:r>
              <a:rPr lang="es-ES" sz="1600" dirty="0"/>
              <a:t>ATADI</a:t>
            </a:r>
          </a:p>
          <a:p>
            <a:pPr marL="722313" indent="-355600">
              <a:buFont typeface="Wingdings" pitchFamily="2" charset="2"/>
              <a:buChar char="ü"/>
              <a:defRPr/>
            </a:pPr>
            <a:r>
              <a:rPr lang="es-ES" sz="1600" dirty="0"/>
              <a:t>Enrique Bayona Rico </a:t>
            </a:r>
          </a:p>
          <a:p>
            <a:pPr marL="366713">
              <a:buNone/>
              <a:defRPr/>
            </a:pPr>
            <a:endParaRPr lang="es-ES" sz="1000" dirty="0"/>
          </a:p>
          <a:p>
            <a:pPr marL="355600" indent="-355600">
              <a:defRPr/>
            </a:pPr>
            <a:r>
              <a:rPr lang="es-ES" sz="1800" b="1" dirty="0"/>
              <a:t>5ª Parte: Conclusiones del Informe </a:t>
            </a:r>
          </a:p>
          <a:p>
            <a:pPr>
              <a:buNone/>
              <a:defRPr/>
            </a:pPr>
            <a:endParaRPr lang="es-ES" sz="1800" b="1" dirty="0"/>
          </a:p>
        </p:txBody>
      </p:sp>
      <p:pic>
        <p:nvPicPr>
          <p:cNvPr id="28676" name="0 Imag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4213" y="6189663"/>
            <a:ext cx="3087687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78297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6065838"/>
            <a:ext cx="9144000" cy="792162"/>
          </a:xfrm>
          <a:custGeom>
            <a:avLst/>
            <a:gdLst>
              <a:gd name="T0" fmla="+- 0 9 9"/>
              <a:gd name="T1" fmla="*/ T0 w 11991"/>
              <a:gd name="T2" fmla="*/ 265 h 265"/>
              <a:gd name="T3" fmla="+- 0 12000 9"/>
              <a:gd name="T4" fmla="*/ T3 w 11991"/>
              <a:gd name="T5" fmla="*/ 265 h 265"/>
              <a:gd name="T6" fmla="+- 0 12000 9"/>
              <a:gd name="T7" fmla="*/ T6 w 11991"/>
              <a:gd name="T8" fmla="*/ 0 h 265"/>
              <a:gd name="T9" fmla="+- 0 9 9"/>
              <a:gd name="T10" fmla="*/ T9 w 11991"/>
              <a:gd name="T11" fmla="*/ 0 h 265"/>
              <a:gd name="T12" fmla="+- 0 9 9"/>
              <a:gd name="T13" fmla="*/ T12 w 11991"/>
              <a:gd name="T14" fmla="*/ 265 h 265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  <a:cxn ang="0">
                <a:pos x="T13" y="T14"/>
              </a:cxn>
            </a:cxnLst>
            <a:rect l="0" t="0" r="r" b="b"/>
            <a:pathLst>
              <a:path w="11991" h="265">
                <a:moveTo>
                  <a:pt x="0" y="265"/>
                </a:moveTo>
                <a:lnTo>
                  <a:pt x="11991" y="265"/>
                </a:lnTo>
                <a:lnTo>
                  <a:pt x="11991" y="0"/>
                </a:lnTo>
                <a:lnTo>
                  <a:pt x="0" y="0"/>
                </a:lnTo>
                <a:lnTo>
                  <a:pt x="0" y="265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txBody>
          <a:bodyPr/>
          <a:lstStyle/>
          <a:p>
            <a:pPr>
              <a:defRPr/>
            </a:pPr>
            <a:endParaRPr lang="es-ES">
              <a:latin typeface="Arial" pitchFamily="34" charset="0"/>
            </a:endParaRPr>
          </a:p>
        </p:txBody>
      </p:sp>
      <p:sp>
        <p:nvSpPr>
          <p:cNvPr id="22530" name="Rectangle 4"/>
          <p:cNvSpPr>
            <a:spLocks noChangeArrowheads="1"/>
          </p:cNvSpPr>
          <p:nvPr/>
        </p:nvSpPr>
        <p:spPr bwMode="auto">
          <a:xfrm>
            <a:off x="395536" y="260351"/>
            <a:ext cx="8208912" cy="504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999" tIns="46800" rIns="89999" bIns="46800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tabLst>
                <a:tab pos="6362700" algn="l"/>
                <a:tab pos="7805738" algn="l"/>
              </a:tabLst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tabLst>
                <a:tab pos="6362700" algn="l"/>
                <a:tab pos="7805738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spcBef>
                <a:spcPct val="20000"/>
              </a:spcBef>
              <a:buFont typeface="Arial" pitchFamily="34" charset="0"/>
              <a:buChar char="•"/>
              <a:tabLst>
                <a:tab pos="6362700" algn="l"/>
                <a:tab pos="7805738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FontTx/>
              <a:buNone/>
              <a:defRPr/>
            </a:pPr>
            <a:r>
              <a:rPr lang="es-ES" altLang="es-ES" sz="2400" b="1" dirty="0">
                <a:latin typeface="+mn-lt"/>
              </a:rPr>
              <a:t>Número de Entidades </a:t>
            </a:r>
            <a:r>
              <a:rPr lang="es-ES" altLang="es-ES" sz="2400" dirty="0">
                <a:latin typeface="+mn-lt"/>
              </a:rPr>
              <a:t>de Economía Social en Aragón, 2017</a:t>
            </a:r>
            <a:endParaRPr lang="es-ES" altLang="es-ES" sz="1600" dirty="0">
              <a:latin typeface="+mn-lt"/>
            </a:endParaRPr>
          </a:p>
        </p:txBody>
      </p:sp>
      <p:pic>
        <p:nvPicPr>
          <p:cNvPr id="34820" name="0 Imag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4213" y="6189663"/>
            <a:ext cx="3087687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3206949"/>
              </p:ext>
            </p:extLst>
          </p:nvPr>
        </p:nvGraphicFramePr>
        <p:xfrm>
          <a:off x="1027295" y="836712"/>
          <a:ext cx="6945394" cy="4752531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5393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1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ES" sz="2000" u="none" dirty="0">
                        <a:effectLst/>
                        <a:latin typeface="+mj-lt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u="none" dirty="0">
                          <a:effectLst/>
                        </a:rPr>
                        <a:t>2017</a:t>
                      </a:r>
                      <a:endParaRPr lang="es-ES" sz="2000" u="none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18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0" u="none" dirty="0">
                          <a:effectLst/>
                        </a:rPr>
                        <a:t>Cooperativas </a:t>
                      </a:r>
                      <a:endParaRPr lang="es-ES" sz="2000" b="0" u="none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u="none" dirty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969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18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0" u="none" dirty="0">
                          <a:effectLst/>
                        </a:rPr>
                        <a:t>Sociedades Laborales </a:t>
                      </a:r>
                      <a:endParaRPr lang="es-ES" sz="2000" b="0" u="none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u="none">
                          <a:effectLst/>
                        </a:rPr>
                        <a:t>338</a:t>
                      </a:r>
                      <a:endParaRPr lang="es-ES" sz="2000" u="none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18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0" u="none" dirty="0">
                          <a:effectLst/>
                        </a:rPr>
                        <a:t>Centros Especiales de Empleo </a:t>
                      </a:r>
                      <a:endParaRPr lang="es-ES" sz="2000" b="0" u="none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u="none">
                          <a:effectLst/>
                        </a:rPr>
                        <a:t>42</a:t>
                      </a:r>
                      <a:endParaRPr lang="es-ES" sz="2000" u="none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18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0" u="none" dirty="0">
                          <a:effectLst/>
                        </a:rPr>
                        <a:t>Empresas de Inserción </a:t>
                      </a:r>
                      <a:endParaRPr lang="es-ES" sz="2000" b="0" u="none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u="none">
                          <a:effectLst/>
                        </a:rPr>
                        <a:t>10</a:t>
                      </a:r>
                      <a:endParaRPr lang="es-ES" sz="2000" u="none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18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0" u="none" dirty="0">
                          <a:effectLst/>
                        </a:rPr>
                        <a:t>Asociaciones </a:t>
                      </a:r>
                      <a:endParaRPr lang="es-ES" sz="2000" b="0" u="none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u="none">
                          <a:effectLst/>
                        </a:rPr>
                        <a:t>7.417</a:t>
                      </a:r>
                      <a:endParaRPr lang="es-ES" sz="2000" u="none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18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0" u="none" dirty="0">
                          <a:effectLst/>
                        </a:rPr>
                        <a:t>Fundaciones </a:t>
                      </a:r>
                      <a:endParaRPr lang="es-ES" sz="2000" b="0" u="none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u="none">
                          <a:effectLst/>
                        </a:rPr>
                        <a:t>526</a:t>
                      </a:r>
                      <a:endParaRPr lang="es-ES" sz="2000" u="none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18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0" u="none" dirty="0">
                          <a:effectLst/>
                        </a:rPr>
                        <a:t>Sociedades Agrarias de Transformación </a:t>
                      </a:r>
                      <a:endParaRPr lang="es-ES" sz="2000" b="0" u="none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u="none">
                          <a:effectLst/>
                        </a:rPr>
                        <a:t>702</a:t>
                      </a:r>
                      <a:endParaRPr lang="es-ES" sz="2000" u="none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18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u="none" dirty="0">
                          <a:effectLst/>
                        </a:rPr>
                        <a:t>Total entidades de Economía Social</a:t>
                      </a:r>
                      <a:endParaRPr lang="es-ES" sz="2000" u="none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1" u="none" dirty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10.004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18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0" u="none" dirty="0">
                          <a:effectLst/>
                        </a:rPr>
                        <a:t>Total empresas en Aragón </a:t>
                      </a:r>
                      <a:endParaRPr lang="es-ES" sz="2000" b="0" u="none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u="none">
                          <a:effectLst/>
                        </a:rPr>
                        <a:t>90.903</a:t>
                      </a:r>
                      <a:endParaRPr lang="es-ES" sz="2000" u="none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18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u="none" dirty="0">
                          <a:effectLst/>
                        </a:rPr>
                        <a:t>Representatividad</a:t>
                      </a:r>
                      <a:endParaRPr lang="es-ES" sz="2000" u="none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1" u="none" dirty="0">
                          <a:effectLst/>
                        </a:rPr>
                        <a:t>11,01%</a:t>
                      </a:r>
                      <a:endParaRPr lang="es-ES" sz="2000" b="1" u="none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cxnSp>
        <p:nvCxnSpPr>
          <p:cNvPr id="7" name="6 Conector recto"/>
          <p:cNvCxnSpPr/>
          <p:nvPr/>
        </p:nvCxnSpPr>
        <p:spPr>
          <a:xfrm>
            <a:off x="827584" y="4293096"/>
            <a:ext cx="741682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827584" y="4725144"/>
            <a:ext cx="741682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827584" y="4293096"/>
            <a:ext cx="0" cy="43204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8244408" y="4293096"/>
            <a:ext cx="0" cy="4525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827584" y="5157192"/>
            <a:ext cx="741682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>
            <a:off x="827584" y="5589240"/>
            <a:ext cx="741682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"/>
          <p:cNvCxnSpPr/>
          <p:nvPr/>
        </p:nvCxnSpPr>
        <p:spPr>
          <a:xfrm>
            <a:off x="827584" y="5157192"/>
            <a:ext cx="0" cy="43204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>
            <a:off x="8244408" y="5157192"/>
            <a:ext cx="0" cy="4525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6065838"/>
            <a:ext cx="9144000" cy="792162"/>
          </a:xfrm>
          <a:custGeom>
            <a:avLst/>
            <a:gdLst>
              <a:gd name="T0" fmla="+- 0 9 9"/>
              <a:gd name="T1" fmla="*/ T0 w 11991"/>
              <a:gd name="T2" fmla="*/ 265 h 265"/>
              <a:gd name="T3" fmla="+- 0 12000 9"/>
              <a:gd name="T4" fmla="*/ T3 w 11991"/>
              <a:gd name="T5" fmla="*/ 265 h 265"/>
              <a:gd name="T6" fmla="+- 0 12000 9"/>
              <a:gd name="T7" fmla="*/ T6 w 11991"/>
              <a:gd name="T8" fmla="*/ 0 h 265"/>
              <a:gd name="T9" fmla="+- 0 9 9"/>
              <a:gd name="T10" fmla="*/ T9 w 11991"/>
              <a:gd name="T11" fmla="*/ 0 h 265"/>
              <a:gd name="T12" fmla="+- 0 9 9"/>
              <a:gd name="T13" fmla="*/ T12 w 11991"/>
              <a:gd name="T14" fmla="*/ 265 h 265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  <a:cxn ang="0">
                <a:pos x="T13" y="T14"/>
              </a:cxn>
            </a:cxnLst>
            <a:rect l="0" t="0" r="r" b="b"/>
            <a:pathLst>
              <a:path w="11991" h="265">
                <a:moveTo>
                  <a:pt x="0" y="265"/>
                </a:moveTo>
                <a:lnTo>
                  <a:pt x="11991" y="265"/>
                </a:lnTo>
                <a:lnTo>
                  <a:pt x="11991" y="0"/>
                </a:lnTo>
                <a:lnTo>
                  <a:pt x="0" y="0"/>
                </a:lnTo>
                <a:lnTo>
                  <a:pt x="0" y="265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txBody>
          <a:bodyPr/>
          <a:lstStyle/>
          <a:p>
            <a:pPr>
              <a:defRPr/>
            </a:pPr>
            <a:endParaRPr lang="es-ES">
              <a:latin typeface="Arial" pitchFamily="34" charset="0"/>
            </a:endParaRPr>
          </a:p>
        </p:txBody>
      </p:sp>
      <p:sp>
        <p:nvSpPr>
          <p:cNvPr id="22530" name="Rectangle 4"/>
          <p:cNvSpPr>
            <a:spLocks noChangeArrowheads="1"/>
          </p:cNvSpPr>
          <p:nvPr/>
        </p:nvSpPr>
        <p:spPr bwMode="auto">
          <a:xfrm>
            <a:off x="395536" y="260351"/>
            <a:ext cx="8208912" cy="504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999" tIns="46800" rIns="89999" bIns="46800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tabLst>
                <a:tab pos="6362700" algn="l"/>
                <a:tab pos="7805738" algn="l"/>
              </a:tabLst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tabLst>
                <a:tab pos="6362700" algn="l"/>
                <a:tab pos="7805738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spcBef>
                <a:spcPct val="20000"/>
              </a:spcBef>
              <a:buFont typeface="Arial" pitchFamily="34" charset="0"/>
              <a:buChar char="•"/>
              <a:tabLst>
                <a:tab pos="6362700" algn="l"/>
                <a:tab pos="7805738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FontTx/>
              <a:buNone/>
              <a:defRPr/>
            </a:pPr>
            <a:r>
              <a:rPr lang="es-ES" altLang="es-ES" sz="2400" b="1" dirty="0">
                <a:latin typeface="+mn-lt"/>
              </a:rPr>
              <a:t>Empleo </a:t>
            </a:r>
            <a:r>
              <a:rPr lang="es-ES" altLang="es-ES" sz="2400" dirty="0">
                <a:latin typeface="+mn-lt"/>
              </a:rPr>
              <a:t>de la Economía Social en Aragón, 2017</a:t>
            </a:r>
            <a:endParaRPr lang="es-ES" altLang="es-ES" sz="1600" dirty="0">
              <a:latin typeface="+mn-lt"/>
            </a:endParaRPr>
          </a:p>
        </p:txBody>
      </p:sp>
      <p:pic>
        <p:nvPicPr>
          <p:cNvPr id="34820" name="0 Imag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4213" y="6189663"/>
            <a:ext cx="3087687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1467770"/>
              </p:ext>
            </p:extLst>
          </p:nvPr>
        </p:nvGraphicFramePr>
        <p:xfrm>
          <a:off x="498972" y="1052736"/>
          <a:ext cx="8352928" cy="442800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29514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5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3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30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872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52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ES" sz="1800" dirty="0">
                        <a:effectLst/>
                        <a:latin typeface="+mj-lt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+mj-lt"/>
                        </a:rPr>
                        <a:t>Entidades Totales</a:t>
                      </a:r>
                      <a:endParaRPr lang="es-ES" sz="18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+mj-lt"/>
                        </a:rPr>
                        <a:t>Entidades Disponibles</a:t>
                      </a:r>
                      <a:endParaRPr lang="es-ES" sz="18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  <a:latin typeface="+mj-lt"/>
                        </a:rPr>
                        <a:t>%</a:t>
                      </a:r>
                      <a:endParaRPr lang="es-ES" sz="18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+mj-lt"/>
                        </a:rPr>
                        <a:t>Empleo</a:t>
                      </a:r>
                      <a:endParaRPr lang="es-ES" sz="18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6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0" dirty="0">
                          <a:effectLst/>
                          <a:latin typeface="+mj-lt"/>
                        </a:rPr>
                        <a:t>Cooperativas </a:t>
                      </a:r>
                      <a:endParaRPr lang="es-ES" sz="1800" b="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969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  <a:latin typeface="+mj-lt"/>
                        </a:rPr>
                        <a:t>969</a:t>
                      </a:r>
                      <a:endParaRPr lang="es-ES" sz="18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+mj-lt"/>
                        </a:rPr>
                        <a:t>100%</a:t>
                      </a:r>
                      <a:endParaRPr lang="es-ES" sz="18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dirty="0">
                          <a:effectLst/>
                          <a:latin typeface="+mj-lt"/>
                        </a:rPr>
                        <a:t>7.025</a:t>
                      </a:r>
                      <a:endParaRPr lang="es-ES" sz="1800" b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56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0" dirty="0">
                          <a:effectLst/>
                          <a:latin typeface="+mj-lt"/>
                        </a:rPr>
                        <a:t>Sociedades Laborales </a:t>
                      </a:r>
                      <a:endParaRPr lang="es-ES" sz="1800" b="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+mj-lt"/>
                        </a:rPr>
                        <a:t>338</a:t>
                      </a:r>
                      <a:endParaRPr lang="es-ES" sz="18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+mj-lt"/>
                        </a:rPr>
                        <a:t>338</a:t>
                      </a:r>
                      <a:endParaRPr lang="es-ES" sz="18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+mj-lt"/>
                        </a:rPr>
                        <a:t>100%</a:t>
                      </a:r>
                      <a:endParaRPr lang="es-ES" sz="18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dirty="0">
                          <a:effectLst/>
                          <a:latin typeface="+mj-lt"/>
                        </a:rPr>
                        <a:t>1.506</a:t>
                      </a:r>
                      <a:endParaRPr lang="es-ES" sz="1800" b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77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0" dirty="0">
                          <a:effectLst/>
                          <a:latin typeface="+mj-lt"/>
                        </a:rPr>
                        <a:t>Centros Especiales de Empleo</a:t>
                      </a:r>
                      <a:endParaRPr lang="es-ES" sz="1800" b="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+mj-lt"/>
                        </a:rPr>
                        <a:t>42</a:t>
                      </a:r>
                      <a:endParaRPr lang="es-ES" sz="18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+mj-lt"/>
                        </a:rPr>
                        <a:t>42</a:t>
                      </a:r>
                      <a:endParaRPr lang="es-ES" sz="18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+mj-lt"/>
                        </a:rPr>
                        <a:t>100%</a:t>
                      </a:r>
                      <a:endParaRPr lang="es-ES" sz="18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dirty="0">
                          <a:effectLst/>
                          <a:latin typeface="+mj-lt"/>
                        </a:rPr>
                        <a:t>2.043</a:t>
                      </a:r>
                      <a:endParaRPr lang="es-ES" sz="1800" b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77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0" dirty="0">
                          <a:effectLst/>
                          <a:latin typeface="+mj-lt"/>
                        </a:rPr>
                        <a:t>Empresas de Inserción </a:t>
                      </a:r>
                      <a:endParaRPr lang="es-ES" sz="1800" b="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+mj-lt"/>
                        </a:rPr>
                        <a:t>10</a:t>
                      </a:r>
                      <a:endParaRPr lang="es-ES" sz="18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+mj-lt"/>
                        </a:rPr>
                        <a:t>10</a:t>
                      </a:r>
                      <a:endParaRPr lang="es-ES" sz="18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+mj-lt"/>
                        </a:rPr>
                        <a:t>100%</a:t>
                      </a:r>
                      <a:endParaRPr lang="es-ES" sz="18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dirty="0">
                          <a:effectLst/>
                          <a:latin typeface="+mj-lt"/>
                        </a:rPr>
                        <a:t>321</a:t>
                      </a:r>
                      <a:endParaRPr lang="es-ES" sz="1800" b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77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0" dirty="0">
                          <a:effectLst/>
                          <a:latin typeface="+mj-lt"/>
                        </a:rPr>
                        <a:t>Asociaciones </a:t>
                      </a:r>
                      <a:endParaRPr lang="es-ES" sz="1800" b="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+mj-lt"/>
                        </a:rPr>
                        <a:t>7.417</a:t>
                      </a:r>
                      <a:endParaRPr lang="es-ES" sz="18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+mj-lt"/>
                        </a:rPr>
                        <a:t>496</a:t>
                      </a:r>
                      <a:endParaRPr lang="es-ES" sz="18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+mj-lt"/>
                        </a:rPr>
                        <a:t>6,7%</a:t>
                      </a:r>
                      <a:endParaRPr lang="es-ES" sz="18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dirty="0">
                          <a:effectLst/>
                          <a:latin typeface="+mj-lt"/>
                        </a:rPr>
                        <a:t>5.842</a:t>
                      </a:r>
                      <a:endParaRPr lang="es-ES" sz="1800" b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77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0" dirty="0">
                          <a:effectLst/>
                          <a:latin typeface="+mj-lt"/>
                        </a:rPr>
                        <a:t>Fundaciones </a:t>
                      </a:r>
                      <a:endParaRPr lang="es-ES" sz="1800" b="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+mj-lt"/>
                        </a:rPr>
                        <a:t>526</a:t>
                      </a:r>
                      <a:endParaRPr lang="es-ES" sz="18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+mj-lt"/>
                        </a:rPr>
                        <a:t>283</a:t>
                      </a:r>
                      <a:endParaRPr lang="es-ES" sz="18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+mj-lt"/>
                        </a:rPr>
                        <a:t>53,8%</a:t>
                      </a:r>
                      <a:endParaRPr lang="es-ES" sz="18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dirty="0">
                          <a:effectLst/>
                          <a:latin typeface="+mj-lt"/>
                        </a:rPr>
                        <a:t>6.904</a:t>
                      </a:r>
                      <a:endParaRPr lang="es-ES" sz="1800" b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22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0" dirty="0">
                          <a:effectLst/>
                          <a:latin typeface="+mj-lt"/>
                        </a:rPr>
                        <a:t>SAT</a:t>
                      </a:r>
                      <a:endParaRPr lang="es-ES" sz="1800" b="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+mj-lt"/>
                        </a:rPr>
                        <a:t>702</a:t>
                      </a:r>
                      <a:endParaRPr lang="es-ES" sz="18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+mj-lt"/>
                        </a:rPr>
                        <a:t>0</a:t>
                      </a:r>
                      <a:endParaRPr lang="es-ES" sz="18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+mj-lt"/>
                        </a:rPr>
                        <a:t>0%</a:t>
                      </a:r>
                      <a:endParaRPr lang="es-ES" sz="18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dirty="0" err="1">
                          <a:effectLst/>
                          <a:latin typeface="+mj-lt"/>
                        </a:rPr>
                        <a:t>n.d</a:t>
                      </a:r>
                      <a:r>
                        <a:rPr lang="es-ES" sz="1800" b="1" dirty="0">
                          <a:effectLst/>
                          <a:latin typeface="+mj-lt"/>
                        </a:rPr>
                        <a:t>.</a:t>
                      </a:r>
                      <a:endParaRPr lang="es-ES" sz="1800" b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77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dirty="0">
                          <a:effectLst/>
                          <a:latin typeface="+mj-lt"/>
                        </a:rPr>
                        <a:t>Total Empleo Economía Social</a:t>
                      </a:r>
                      <a:endParaRPr lang="es-ES" sz="1800" b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10.004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  <a:latin typeface="+mj-lt"/>
                        </a:rPr>
                        <a:t>2.138</a:t>
                      </a:r>
                      <a:endParaRPr lang="es-ES" sz="18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  <a:latin typeface="+mj-lt"/>
                        </a:rPr>
                        <a:t>21,37%</a:t>
                      </a:r>
                      <a:endParaRPr lang="es-ES" sz="18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23.641</a:t>
                      </a:r>
                      <a:endParaRPr lang="es-ES" sz="18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52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0" dirty="0">
                          <a:effectLst/>
                          <a:latin typeface="+mj-lt"/>
                        </a:rPr>
                        <a:t>Total Empleo en Aragón </a:t>
                      </a:r>
                      <a:endParaRPr lang="es-ES" sz="1800" b="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+mj-lt"/>
                        </a:rPr>
                        <a:t> </a:t>
                      </a:r>
                      <a:endParaRPr lang="es-ES" sz="18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ES" sz="1800">
                        <a:effectLst/>
                        <a:latin typeface="+mj-lt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ES" sz="1800">
                        <a:effectLst/>
                        <a:latin typeface="+mj-lt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dirty="0">
                          <a:effectLst/>
                          <a:latin typeface="+mj-lt"/>
                        </a:rPr>
                        <a:t>565.700</a:t>
                      </a:r>
                      <a:endParaRPr lang="es-ES" sz="1800" b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77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dirty="0">
                          <a:effectLst/>
                          <a:latin typeface="+mj-lt"/>
                        </a:rPr>
                        <a:t>Representatividad</a:t>
                      </a:r>
                      <a:endParaRPr lang="es-ES" sz="1800" b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+mj-lt"/>
                        </a:rPr>
                        <a:t> </a:t>
                      </a:r>
                      <a:endParaRPr lang="es-ES" sz="18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+mj-lt"/>
                        </a:rPr>
                        <a:t> </a:t>
                      </a:r>
                      <a:endParaRPr lang="es-ES" sz="18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+mj-lt"/>
                        </a:rPr>
                        <a:t> </a:t>
                      </a:r>
                      <a:endParaRPr lang="es-ES" sz="18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4,18%</a:t>
                      </a:r>
                      <a:endParaRPr lang="es-ES" sz="18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cxnSp>
        <p:nvCxnSpPr>
          <p:cNvPr id="15" name="14 Conector recto"/>
          <p:cNvCxnSpPr/>
          <p:nvPr/>
        </p:nvCxnSpPr>
        <p:spPr>
          <a:xfrm>
            <a:off x="372932" y="4303150"/>
            <a:ext cx="859155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372932" y="4735198"/>
            <a:ext cx="859155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>
            <a:off x="372932" y="4303150"/>
            <a:ext cx="0" cy="43204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"/>
          <p:cNvCxnSpPr/>
          <p:nvPr/>
        </p:nvCxnSpPr>
        <p:spPr>
          <a:xfrm>
            <a:off x="8964488" y="4303150"/>
            <a:ext cx="0" cy="4525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/>
          <p:nvPr/>
        </p:nvCxnSpPr>
        <p:spPr>
          <a:xfrm>
            <a:off x="395536" y="5085184"/>
            <a:ext cx="859155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"/>
          <p:cNvCxnSpPr/>
          <p:nvPr/>
        </p:nvCxnSpPr>
        <p:spPr>
          <a:xfrm>
            <a:off x="395536" y="5517232"/>
            <a:ext cx="859155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"/>
          <p:cNvCxnSpPr/>
          <p:nvPr/>
        </p:nvCxnSpPr>
        <p:spPr>
          <a:xfrm>
            <a:off x="395536" y="5085184"/>
            <a:ext cx="0" cy="43204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8987092" y="5085184"/>
            <a:ext cx="0" cy="4525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2455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6065838"/>
            <a:ext cx="9144000" cy="792162"/>
          </a:xfrm>
          <a:custGeom>
            <a:avLst/>
            <a:gdLst>
              <a:gd name="T0" fmla="+- 0 9 9"/>
              <a:gd name="T1" fmla="*/ T0 w 11991"/>
              <a:gd name="T2" fmla="*/ 265 h 265"/>
              <a:gd name="T3" fmla="+- 0 12000 9"/>
              <a:gd name="T4" fmla="*/ T3 w 11991"/>
              <a:gd name="T5" fmla="*/ 265 h 265"/>
              <a:gd name="T6" fmla="+- 0 12000 9"/>
              <a:gd name="T7" fmla="*/ T6 w 11991"/>
              <a:gd name="T8" fmla="*/ 0 h 265"/>
              <a:gd name="T9" fmla="+- 0 9 9"/>
              <a:gd name="T10" fmla="*/ T9 w 11991"/>
              <a:gd name="T11" fmla="*/ 0 h 265"/>
              <a:gd name="T12" fmla="+- 0 9 9"/>
              <a:gd name="T13" fmla="*/ T12 w 11991"/>
              <a:gd name="T14" fmla="*/ 265 h 265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  <a:cxn ang="0">
                <a:pos x="T13" y="T14"/>
              </a:cxn>
            </a:cxnLst>
            <a:rect l="0" t="0" r="r" b="b"/>
            <a:pathLst>
              <a:path w="11991" h="265">
                <a:moveTo>
                  <a:pt x="0" y="265"/>
                </a:moveTo>
                <a:lnTo>
                  <a:pt x="11991" y="265"/>
                </a:lnTo>
                <a:lnTo>
                  <a:pt x="11991" y="0"/>
                </a:lnTo>
                <a:lnTo>
                  <a:pt x="0" y="0"/>
                </a:lnTo>
                <a:lnTo>
                  <a:pt x="0" y="265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txBody>
          <a:bodyPr/>
          <a:lstStyle/>
          <a:p>
            <a:pPr>
              <a:defRPr/>
            </a:pPr>
            <a:endParaRPr lang="es-ES">
              <a:latin typeface="Arial" pitchFamily="34" charset="0"/>
            </a:endParaRPr>
          </a:p>
        </p:txBody>
      </p:sp>
      <p:sp>
        <p:nvSpPr>
          <p:cNvPr id="22530" name="Rectangle 4"/>
          <p:cNvSpPr>
            <a:spLocks noChangeArrowheads="1"/>
          </p:cNvSpPr>
          <p:nvPr/>
        </p:nvSpPr>
        <p:spPr bwMode="auto">
          <a:xfrm>
            <a:off x="395536" y="260351"/>
            <a:ext cx="8208912" cy="504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999" tIns="46800" rIns="89999" bIns="46800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tabLst>
                <a:tab pos="6362700" algn="l"/>
                <a:tab pos="7805738" algn="l"/>
              </a:tabLst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tabLst>
                <a:tab pos="6362700" algn="l"/>
                <a:tab pos="7805738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spcBef>
                <a:spcPct val="20000"/>
              </a:spcBef>
              <a:buFont typeface="Arial" pitchFamily="34" charset="0"/>
              <a:buChar char="•"/>
              <a:tabLst>
                <a:tab pos="6362700" algn="l"/>
                <a:tab pos="7805738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FontTx/>
              <a:buNone/>
              <a:defRPr/>
            </a:pPr>
            <a:r>
              <a:rPr lang="es-ES" altLang="es-ES" sz="2400" b="1" dirty="0">
                <a:latin typeface="+mn-lt"/>
              </a:rPr>
              <a:t>Facturación </a:t>
            </a:r>
            <a:r>
              <a:rPr lang="es-ES" altLang="es-ES" sz="2400" dirty="0">
                <a:latin typeface="+mn-lt"/>
              </a:rPr>
              <a:t>de la Economía Social aragonesa, 2017</a:t>
            </a:r>
            <a:endParaRPr lang="es-ES" altLang="es-ES" sz="1600" dirty="0">
              <a:latin typeface="+mn-lt"/>
            </a:endParaRPr>
          </a:p>
        </p:txBody>
      </p:sp>
      <p:pic>
        <p:nvPicPr>
          <p:cNvPr id="34820" name="0 Imag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4213" y="6189663"/>
            <a:ext cx="3087687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7472637"/>
              </p:ext>
            </p:extLst>
          </p:nvPr>
        </p:nvGraphicFramePr>
        <p:xfrm>
          <a:off x="260521" y="1052736"/>
          <a:ext cx="8622958" cy="4497908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33845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24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29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669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360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69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ES" sz="1800" dirty="0">
                        <a:effectLst/>
                        <a:latin typeface="+mj-lt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</a:rPr>
                        <a:t>Entidades Totales</a:t>
                      </a:r>
                      <a:endParaRPr lang="es-ES" sz="18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</a:rPr>
                        <a:t>Entidades Disponibles</a:t>
                      </a:r>
                      <a:endParaRPr lang="es-ES" sz="18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</a:rPr>
                        <a:t>Porcentaje</a:t>
                      </a:r>
                      <a:endParaRPr lang="es-ES" sz="18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</a:rPr>
                        <a:t>Facturación</a:t>
                      </a:r>
                      <a:endParaRPr lang="es-ES" sz="18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4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0" dirty="0">
                          <a:effectLst/>
                        </a:rPr>
                        <a:t>Cooperativas </a:t>
                      </a:r>
                      <a:endParaRPr lang="es-ES" sz="1800" b="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</a:rPr>
                        <a:t>969</a:t>
                      </a:r>
                      <a:endParaRPr lang="es-ES" sz="18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</a:rPr>
                        <a:t>969</a:t>
                      </a:r>
                      <a:endParaRPr lang="es-ES" sz="18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</a:rPr>
                        <a:t>99,8%</a:t>
                      </a:r>
                      <a:endParaRPr lang="es-ES" sz="18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dirty="0">
                          <a:effectLst/>
                        </a:rPr>
                        <a:t>2.097.268.741</a:t>
                      </a:r>
                      <a:endParaRPr lang="es-ES" sz="1800" b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4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0" dirty="0">
                          <a:effectLst/>
                        </a:rPr>
                        <a:t>Sociedades Laborales </a:t>
                      </a:r>
                      <a:endParaRPr lang="es-ES" sz="1800" b="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</a:rPr>
                        <a:t>360</a:t>
                      </a:r>
                      <a:endParaRPr lang="es-ES" sz="18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</a:rPr>
                        <a:t>52</a:t>
                      </a:r>
                      <a:endParaRPr lang="es-ES" sz="18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</a:rPr>
                        <a:t>14%</a:t>
                      </a:r>
                      <a:endParaRPr lang="es-ES" sz="18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dirty="0">
                          <a:effectLst/>
                        </a:rPr>
                        <a:t>18.032.285</a:t>
                      </a:r>
                      <a:endParaRPr lang="es-ES" sz="1800" b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4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0" dirty="0">
                          <a:effectLst/>
                        </a:rPr>
                        <a:t>Centros Especiales de Empleo </a:t>
                      </a:r>
                      <a:endParaRPr lang="es-ES" sz="1800" b="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</a:rPr>
                        <a:t>42</a:t>
                      </a:r>
                      <a:endParaRPr lang="es-ES" sz="18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</a:rPr>
                        <a:t>42</a:t>
                      </a:r>
                      <a:endParaRPr lang="es-ES" sz="18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</a:rPr>
                        <a:t>100%</a:t>
                      </a:r>
                      <a:endParaRPr lang="es-ES" sz="18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dirty="0">
                          <a:effectLst/>
                        </a:rPr>
                        <a:t>62.712.273</a:t>
                      </a:r>
                      <a:endParaRPr lang="es-ES" sz="1800" b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4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0" dirty="0">
                          <a:effectLst/>
                        </a:rPr>
                        <a:t>Empresas de Inserción </a:t>
                      </a:r>
                      <a:endParaRPr lang="es-ES" sz="1800" b="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</a:rPr>
                        <a:t>9</a:t>
                      </a:r>
                      <a:endParaRPr lang="es-ES" sz="18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</a:rPr>
                        <a:t>9</a:t>
                      </a:r>
                      <a:endParaRPr lang="es-ES" sz="18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</a:rPr>
                        <a:t>100%</a:t>
                      </a:r>
                      <a:endParaRPr lang="es-ES" sz="18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dirty="0">
                          <a:effectLst/>
                        </a:rPr>
                        <a:t>5.745.420</a:t>
                      </a:r>
                      <a:endParaRPr lang="es-ES" sz="1800" b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4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0" dirty="0">
                          <a:effectLst/>
                        </a:rPr>
                        <a:t>Asociaciones </a:t>
                      </a:r>
                      <a:endParaRPr lang="es-ES" sz="1800" b="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</a:rPr>
                        <a:t>5.993</a:t>
                      </a:r>
                      <a:endParaRPr lang="es-ES" sz="18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</a:rPr>
                        <a:t>496</a:t>
                      </a:r>
                      <a:endParaRPr lang="es-ES" sz="18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</a:rPr>
                        <a:t>8,3%</a:t>
                      </a:r>
                      <a:endParaRPr lang="es-ES" sz="18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dirty="0">
                          <a:effectLst/>
                        </a:rPr>
                        <a:t>88.099.705</a:t>
                      </a:r>
                      <a:endParaRPr lang="es-ES" sz="1800" b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44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0" dirty="0">
                          <a:effectLst/>
                        </a:rPr>
                        <a:t>Fundaciones </a:t>
                      </a:r>
                      <a:endParaRPr lang="es-ES" sz="1800" b="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</a:rPr>
                        <a:t>521</a:t>
                      </a:r>
                      <a:endParaRPr lang="es-ES" sz="18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</a:rPr>
                        <a:t>283</a:t>
                      </a:r>
                      <a:endParaRPr lang="es-ES" sz="18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</a:rPr>
                        <a:t>54,3%</a:t>
                      </a:r>
                      <a:endParaRPr lang="es-ES" sz="18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dirty="0">
                          <a:effectLst/>
                        </a:rPr>
                        <a:t>125.791.032</a:t>
                      </a:r>
                      <a:endParaRPr lang="es-ES" sz="1800" b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44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0" dirty="0">
                          <a:effectLst/>
                        </a:rPr>
                        <a:t>SAT</a:t>
                      </a:r>
                      <a:endParaRPr lang="es-ES" sz="1800" b="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</a:rPr>
                        <a:t>707</a:t>
                      </a:r>
                      <a:endParaRPr lang="es-ES" sz="18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</a:rPr>
                        <a:t>707</a:t>
                      </a:r>
                      <a:endParaRPr lang="es-ES" sz="18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</a:rPr>
                        <a:t>100%</a:t>
                      </a:r>
                      <a:endParaRPr lang="es-ES" sz="18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dirty="0">
                          <a:effectLst/>
                        </a:rPr>
                        <a:t>4.000.729</a:t>
                      </a:r>
                      <a:endParaRPr lang="es-ES" sz="1800" b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44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dirty="0">
                          <a:effectLst/>
                        </a:rPr>
                        <a:t>Facturación total Economía Social</a:t>
                      </a:r>
                      <a:endParaRPr lang="es-ES" sz="1800" b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10.004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  <a:latin typeface="+mj-lt"/>
                        </a:rPr>
                        <a:t>2.138</a:t>
                      </a:r>
                      <a:endParaRPr lang="es-ES" sz="18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  <a:latin typeface="+mj-lt"/>
                        </a:rPr>
                        <a:t>21,37%</a:t>
                      </a:r>
                      <a:endParaRPr lang="es-ES" sz="18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dirty="0">
                          <a:effectLst/>
                        </a:rPr>
                        <a:t>2.401.650.185</a:t>
                      </a:r>
                      <a:endParaRPr lang="es-ES" sz="1800" b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50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0" dirty="0">
                          <a:effectLst/>
                        </a:rPr>
                        <a:t>PIB total de Aragón </a:t>
                      </a:r>
                      <a:endParaRPr lang="es-ES" sz="1800" b="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ES" sz="1800">
                        <a:effectLst/>
                        <a:latin typeface="+mj-lt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ES" sz="1800">
                        <a:effectLst/>
                        <a:latin typeface="+mj-lt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ES" sz="1800">
                        <a:effectLst/>
                        <a:latin typeface="+mj-lt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dirty="0">
                          <a:effectLst/>
                        </a:rPr>
                        <a:t>34.368.134.000</a:t>
                      </a:r>
                      <a:endParaRPr lang="es-ES" sz="1800" b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44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dirty="0">
                          <a:effectLst/>
                        </a:rPr>
                        <a:t>Representatividad (sobre PIB)</a:t>
                      </a:r>
                      <a:endParaRPr lang="es-ES" sz="1800" b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</a:rPr>
                        <a:t> </a:t>
                      </a:r>
                      <a:endParaRPr lang="es-ES" sz="18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</a:rPr>
                        <a:t> </a:t>
                      </a:r>
                      <a:endParaRPr lang="es-ES" sz="18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</a:rPr>
                        <a:t> </a:t>
                      </a:r>
                      <a:endParaRPr lang="es-ES" sz="18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dirty="0">
                          <a:effectLst/>
                        </a:rPr>
                        <a:t>6,99%</a:t>
                      </a:r>
                      <a:endParaRPr lang="es-ES" sz="1800" b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cxnSp>
        <p:nvCxnSpPr>
          <p:cNvPr id="17" name="16 Conector recto"/>
          <p:cNvCxnSpPr/>
          <p:nvPr/>
        </p:nvCxnSpPr>
        <p:spPr>
          <a:xfrm>
            <a:off x="260344" y="4344228"/>
            <a:ext cx="859155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>
            <a:off x="260344" y="4776276"/>
            <a:ext cx="859155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"/>
          <p:cNvCxnSpPr/>
          <p:nvPr/>
        </p:nvCxnSpPr>
        <p:spPr>
          <a:xfrm>
            <a:off x="260344" y="4344228"/>
            <a:ext cx="0" cy="43204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>
            <a:off x="8851900" y="4344228"/>
            <a:ext cx="0" cy="4525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>
            <a:off x="260344" y="5157192"/>
            <a:ext cx="859155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"/>
          <p:cNvCxnSpPr/>
          <p:nvPr/>
        </p:nvCxnSpPr>
        <p:spPr>
          <a:xfrm>
            <a:off x="260344" y="5589240"/>
            <a:ext cx="859155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>
          <a:xfrm>
            <a:off x="260344" y="5157192"/>
            <a:ext cx="0" cy="43204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Conector recto"/>
          <p:cNvCxnSpPr/>
          <p:nvPr/>
        </p:nvCxnSpPr>
        <p:spPr>
          <a:xfrm>
            <a:off x="8851900" y="5157192"/>
            <a:ext cx="0" cy="4525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22246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6065838"/>
            <a:ext cx="9144000" cy="792162"/>
          </a:xfrm>
          <a:custGeom>
            <a:avLst/>
            <a:gdLst>
              <a:gd name="T0" fmla="+- 0 9 9"/>
              <a:gd name="T1" fmla="*/ T0 w 11991"/>
              <a:gd name="T2" fmla="*/ 265 h 265"/>
              <a:gd name="T3" fmla="+- 0 12000 9"/>
              <a:gd name="T4" fmla="*/ T3 w 11991"/>
              <a:gd name="T5" fmla="*/ 265 h 265"/>
              <a:gd name="T6" fmla="+- 0 12000 9"/>
              <a:gd name="T7" fmla="*/ T6 w 11991"/>
              <a:gd name="T8" fmla="*/ 0 h 265"/>
              <a:gd name="T9" fmla="+- 0 9 9"/>
              <a:gd name="T10" fmla="*/ T9 w 11991"/>
              <a:gd name="T11" fmla="*/ 0 h 265"/>
              <a:gd name="T12" fmla="+- 0 9 9"/>
              <a:gd name="T13" fmla="*/ T12 w 11991"/>
              <a:gd name="T14" fmla="*/ 265 h 265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  <a:cxn ang="0">
                <a:pos x="T13" y="T14"/>
              </a:cxn>
            </a:cxnLst>
            <a:rect l="0" t="0" r="r" b="b"/>
            <a:pathLst>
              <a:path w="11991" h="265">
                <a:moveTo>
                  <a:pt x="0" y="265"/>
                </a:moveTo>
                <a:lnTo>
                  <a:pt x="11991" y="265"/>
                </a:lnTo>
                <a:lnTo>
                  <a:pt x="11991" y="0"/>
                </a:lnTo>
                <a:lnTo>
                  <a:pt x="0" y="0"/>
                </a:lnTo>
                <a:lnTo>
                  <a:pt x="0" y="265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txBody>
          <a:bodyPr/>
          <a:lstStyle/>
          <a:p>
            <a:pPr>
              <a:defRPr/>
            </a:pPr>
            <a:endParaRPr lang="es-ES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22530" name="Rectangle 4"/>
          <p:cNvSpPr>
            <a:spLocks noChangeArrowheads="1"/>
          </p:cNvSpPr>
          <p:nvPr/>
        </p:nvSpPr>
        <p:spPr bwMode="auto">
          <a:xfrm>
            <a:off x="1187450" y="549275"/>
            <a:ext cx="6985000" cy="504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999" tIns="46800" rIns="89999" bIns="46800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tabLst>
                <a:tab pos="6362700" algn="l"/>
                <a:tab pos="7805738" algn="l"/>
              </a:tabLst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tabLst>
                <a:tab pos="6362700" algn="l"/>
                <a:tab pos="7805738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spcBef>
                <a:spcPct val="20000"/>
              </a:spcBef>
              <a:buFont typeface="Arial" pitchFamily="34" charset="0"/>
              <a:buChar char="•"/>
              <a:tabLst>
                <a:tab pos="6362700" algn="l"/>
                <a:tab pos="7805738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FontTx/>
              <a:buNone/>
              <a:defRPr/>
            </a:pPr>
            <a:r>
              <a:rPr lang="es-ES" altLang="es-ES" sz="4000" b="1" dirty="0">
                <a:solidFill>
                  <a:prstClr val="black"/>
                </a:solidFill>
                <a:latin typeface="Calibri"/>
              </a:rPr>
              <a:t>Informe de la Economía Social en Aragón, 2017</a:t>
            </a:r>
          </a:p>
          <a:p>
            <a:pPr algn="ctr" eaLnBrk="1" hangingPunct="1">
              <a:buFontTx/>
              <a:buNone/>
              <a:defRPr/>
            </a:pPr>
            <a:endParaRPr lang="es-ES" altLang="es-ES" b="1" dirty="0">
              <a:solidFill>
                <a:prstClr val="black"/>
              </a:solidFill>
              <a:latin typeface="Calibri"/>
            </a:endParaRPr>
          </a:p>
          <a:p>
            <a:pPr algn="ctr" eaLnBrk="1" hangingPunct="1">
              <a:buFontTx/>
              <a:buNone/>
              <a:defRPr/>
            </a:pPr>
            <a:r>
              <a:rPr lang="es-ES" altLang="es-ES" b="1" dirty="0">
                <a:solidFill>
                  <a:prstClr val="black"/>
                </a:solidFill>
                <a:latin typeface="Calibri"/>
              </a:rPr>
              <a:t>Características, dimensión y evolución de la Economía Social aragonesa</a:t>
            </a:r>
          </a:p>
          <a:p>
            <a:pPr eaLnBrk="1" hangingPunct="1">
              <a:buFontTx/>
              <a:buNone/>
              <a:defRPr/>
            </a:pPr>
            <a:endParaRPr lang="es-ES" altLang="es-ES" sz="1600" dirty="0">
              <a:solidFill>
                <a:prstClr val="black"/>
              </a:solidFill>
              <a:latin typeface="Calibri"/>
            </a:endParaRPr>
          </a:p>
          <a:p>
            <a:pPr algn="ctr" eaLnBrk="1" hangingPunct="1">
              <a:buFontTx/>
              <a:buNone/>
              <a:defRPr/>
            </a:pPr>
            <a:endParaRPr lang="en-GB" altLang="es-ES" sz="1600" dirty="0">
              <a:solidFill>
                <a:prstClr val="black"/>
              </a:solidFill>
              <a:latin typeface="Cambria" pitchFamily="18" charset="0"/>
            </a:endParaRPr>
          </a:p>
        </p:txBody>
      </p:sp>
      <p:pic>
        <p:nvPicPr>
          <p:cNvPr id="25604" name="0 Imag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4213" y="6189663"/>
            <a:ext cx="3087687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3617913" y="4437063"/>
            <a:ext cx="4572000" cy="1016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defRPr/>
            </a:pPr>
            <a:r>
              <a:rPr lang="es-ES" sz="2000" dirty="0">
                <a:solidFill>
                  <a:prstClr val="black"/>
                </a:solidFill>
                <a:latin typeface="Calibri"/>
              </a:rPr>
              <a:t>Cátedra Cooperativas y Economía Social, Caja Rural de Teruel</a:t>
            </a:r>
          </a:p>
          <a:p>
            <a:pPr algn="r">
              <a:defRPr/>
            </a:pPr>
            <a:r>
              <a:rPr lang="es-ES" sz="2000" dirty="0">
                <a:solidFill>
                  <a:prstClr val="black"/>
                </a:solidFill>
                <a:latin typeface="Calibri"/>
              </a:rPr>
              <a:t>Universidad de Zaragoza</a:t>
            </a:r>
          </a:p>
        </p:txBody>
      </p:sp>
    </p:spTree>
    <p:extLst>
      <p:ext uri="{BB962C8B-B14F-4D97-AF65-F5344CB8AC3E}">
        <p14:creationId xmlns:p14="http://schemas.microsoft.com/office/powerpoint/2010/main" val="1552809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6065838"/>
            <a:ext cx="9144000" cy="792162"/>
          </a:xfrm>
          <a:custGeom>
            <a:avLst/>
            <a:gdLst>
              <a:gd name="T0" fmla="+- 0 9 9"/>
              <a:gd name="T1" fmla="*/ T0 w 11991"/>
              <a:gd name="T2" fmla="*/ 265 h 265"/>
              <a:gd name="T3" fmla="+- 0 12000 9"/>
              <a:gd name="T4" fmla="*/ T3 w 11991"/>
              <a:gd name="T5" fmla="*/ 265 h 265"/>
              <a:gd name="T6" fmla="+- 0 12000 9"/>
              <a:gd name="T7" fmla="*/ T6 w 11991"/>
              <a:gd name="T8" fmla="*/ 0 h 265"/>
              <a:gd name="T9" fmla="+- 0 9 9"/>
              <a:gd name="T10" fmla="*/ T9 w 11991"/>
              <a:gd name="T11" fmla="*/ 0 h 265"/>
              <a:gd name="T12" fmla="+- 0 9 9"/>
              <a:gd name="T13" fmla="*/ T12 w 11991"/>
              <a:gd name="T14" fmla="*/ 265 h 265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  <a:cxn ang="0">
                <a:pos x="T13" y="T14"/>
              </a:cxn>
            </a:cxnLst>
            <a:rect l="0" t="0" r="r" b="b"/>
            <a:pathLst>
              <a:path w="11991" h="265">
                <a:moveTo>
                  <a:pt x="0" y="265"/>
                </a:moveTo>
                <a:lnTo>
                  <a:pt x="11991" y="265"/>
                </a:lnTo>
                <a:lnTo>
                  <a:pt x="11991" y="0"/>
                </a:lnTo>
                <a:lnTo>
                  <a:pt x="0" y="0"/>
                </a:lnTo>
                <a:lnTo>
                  <a:pt x="0" y="265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txBody>
          <a:bodyPr/>
          <a:lstStyle/>
          <a:p>
            <a:pPr>
              <a:defRPr/>
            </a:pPr>
            <a:endParaRPr lang="es-ES">
              <a:latin typeface="Arial" pitchFamily="34" charset="0"/>
            </a:endParaRPr>
          </a:p>
        </p:txBody>
      </p:sp>
      <p:sp>
        <p:nvSpPr>
          <p:cNvPr id="22530" name="Rectangle 4"/>
          <p:cNvSpPr>
            <a:spLocks noChangeArrowheads="1"/>
          </p:cNvSpPr>
          <p:nvPr/>
        </p:nvSpPr>
        <p:spPr bwMode="auto">
          <a:xfrm>
            <a:off x="539750" y="549275"/>
            <a:ext cx="8064500" cy="504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999" tIns="46800" rIns="89999" bIns="46800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tabLst>
                <a:tab pos="6362700" algn="l"/>
                <a:tab pos="7805738" algn="l"/>
              </a:tabLst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tabLst>
                <a:tab pos="6362700" algn="l"/>
                <a:tab pos="7805738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spcBef>
                <a:spcPct val="20000"/>
              </a:spcBef>
              <a:buFont typeface="Arial" pitchFamily="34" charset="0"/>
              <a:buChar char="•"/>
              <a:tabLst>
                <a:tab pos="6362700" algn="l"/>
                <a:tab pos="7805738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buFont typeface="Arial" pitchFamily="34" charset="0"/>
              <a:buNone/>
              <a:defRPr/>
            </a:pPr>
            <a:r>
              <a:rPr lang="es-ES" sz="2000" b="1" dirty="0"/>
              <a:t>Cátedra Cooperativas y Economía Social Caja Rural de Teruel</a:t>
            </a:r>
          </a:p>
          <a:p>
            <a:pPr algn="ctr">
              <a:buFont typeface="Arial" pitchFamily="34" charset="0"/>
              <a:buNone/>
              <a:defRPr/>
            </a:pPr>
            <a:r>
              <a:rPr lang="es-ES" sz="2000" b="1" dirty="0"/>
              <a:t> </a:t>
            </a:r>
          </a:p>
          <a:p>
            <a:pPr algn="just">
              <a:buNone/>
            </a:pPr>
            <a:r>
              <a:rPr lang="es-ES" sz="1800" dirty="0"/>
              <a:t>La Cátedra Cooperativas y Economía Social (</a:t>
            </a:r>
            <a:r>
              <a:rPr lang="es-ES" sz="1800" u="sng" dirty="0">
                <a:hlinkClick r:id="rId2"/>
              </a:rPr>
              <a:t>http://catedraeconomiasocial.unizar.es/</a:t>
            </a:r>
            <a:r>
              <a:rPr lang="es-ES" sz="1800" dirty="0"/>
              <a:t>) nace en abril de 2016, fruto de la colaboración entre Caja Rural de Teruel y la Universidad de Zaragoza. La Cátedra persigue tres objetivos específicos: </a:t>
            </a:r>
          </a:p>
          <a:p>
            <a:pPr>
              <a:buNone/>
            </a:pPr>
            <a:endParaRPr lang="es-ES" sz="1800" dirty="0"/>
          </a:p>
          <a:p>
            <a:pPr marL="285750" lvl="0" indent="-285750">
              <a:buFont typeface="Wingdings" pitchFamily="2" charset="2"/>
              <a:buChar char="§"/>
            </a:pPr>
            <a:r>
              <a:rPr lang="es-ES" sz="1800" dirty="0"/>
              <a:t>Fomentar el conocimiento sobre las cooperativas y las organizaciones de la Economía Social en el ámbito de la comunidad universitaria.</a:t>
            </a:r>
          </a:p>
          <a:p>
            <a:pPr lvl="0">
              <a:buNone/>
            </a:pPr>
            <a:endParaRPr lang="es-ES" sz="1800" dirty="0"/>
          </a:p>
          <a:p>
            <a:pPr marL="285750" lvl="0" indent="-285750">
              <a:buFont typeface="Wingdings" pitchFamily="2" charset="2"/>
              <a:buChar char="§"/>
            </a:pPr>
            <a:r>
              <a:rPr lang="es-ES" sz="1800" dirty="0"/>
              <a:t>Promover la iniciativa emprendedora en el ámbito de la comunidad universitaria y en colaboración con las instituciones del sector de la Economía Social.</a:t>
            </a:r>
          </a:p>
          <a:p>
            <a:pPr lvl="0">
              <a:buNone/>
            </a:pPr>
            <a:endParaRPr lang="es-ES" sz="1800" dirty="0"/>
          </a:p>
          <a:p>
            <a:pPr marL="285750" lvl="0" indent="-285750">
              <a:buFont typeface="Wingdings" pitchFamily="2" charset="2"/>
              <a:buChar char="§"/>
            </a:pPr>
            <a:r>
              <a:rPr lang="es-ES" sz="1800" dirty="0"/>
              <a:t>Estimular la investigación sobre la realidad, problemática y perspectivas de las cooperativas y la Economía Social. </a:t>
            </a:r>
          </a:p>
        </p:txBody>
      </p:sp>
      <p:pic>
        <p:nvPicPr>
          <p:cNvPr id="28676" name="0 Image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4213" y="6189663"/>
            <a:ext cx="3087687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228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6065838"/>
            <a:ext cx="9144000" cy="792162"/>
          </a:xfrm>
          <a:custGeom>
            <a:avLst/>
            <a:gdLst>
              <a:gd name="T0" fmla="+- 0 9 9"/>
              <a:gd name="T1" fmla="*/ T0 w 11991"/>
              <a:gd name="T2" fmla="*/ 265 h 265"/>
              <a:gd name="T3" fmla="+- 0 12000 9"/>
              <a:gd name="T4" fmla="*/ T3 w 11991"/>
              <a:gd name="T5" fmla="*/ 265 h 265"/>
              <a:gd name="T6" fmla="+- 0 12000 9"/>
              <a:gd name="T7" fmla="*/ T6 w 11991"/>
              <a:gd name="T8" fmla="*/ 0 h 265"/>
              <a:gd name="T9" fmla="+- 0 9 9"/>
              <a:gd name="T10" fmla="*/ T9 w 11991"/>
              <a:gd name="T11" fmla="*/ 0 h 265"/>
              <a:gd name="T12" fmla="+- 0 9 9"/>
              <a:gd name="T13" fmla="*/ T12 w 11991"/>
              <a:gd name="T14" fmla="*/ 265 h 265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  <a:cxn ang="0">
                <a:pos x="T13" y="T14"/>
              </a:cxn>
            </a:cxnLst>
            <a:rect l="0" t="0" r="r" b="b"/>
            <a:pathLst>
              <a:path w="11991" h="265">
                <a:moveTo>
                  <a:pt x="0" y="265"/>
                </a:moveTo>
                <a:lnTo>
                  <a:pt x="11991" y="265"/>
                </a:lnTo>
                <a:lnTo>
                  <a:pt x="11991" y="0"/>
                </a:lnTo>
                <a:lnTo>
                  <a:pt x="0" y="0"/>
                </a:lnTo>
                <a:lnTo>
                  <a:pt x="0" y="265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txBody>
          <a:bodyPr/>
          <a:lstStyle/>
          <a:p>
            <a:pPr>
              <a:defRPr/>
            </a:pPr>
            <a:endParaRPr lang="es-ES">
              <a:latin typeface="Arial" pitchFamily="34" charset="0"/>
            </a:endParaRPr>
          </a:p>
        </p:txBody>
      </p:sp>
      <p:sp>
        <p:nvSpPr>
          <p:cNvPr id="22530" name="Rectangle 4"/>
          <p:cNvSpPr>
            <a:spLocks noChangeArrowheads="1"/>
          </p:cNvSpPr>
          <p:nvPr/>
        </p:nvSpPr>
        <p:spPr bwMode="auto">
          <a:xfrm>
            <a:off x="553281" y="332656"/>
            <a:ext cx="8064500" cy="504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999" tIns="46800" rIns="89999" bIns="46800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tabLst>
                <a:tab pos="6362700" algn="l"/>
                <a:tab pos="7805738" algn="l"/>
              </a:tabLst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tabLst>
                <a:tab pos="6362700" algn="l"/>
                <a:tab pos="7805738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spcBef>
                <a:spcPct val="20000"/>
              </a:spcBef>
              <a:buFont typeface="Arial" pitchFamily="34" charset="0"/>
              <a:buChar char="•"/>
              <a:tabLst>
                <a:tab pos="6362700" algn="l"/>
                <a:tab pos="7805738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buFont typeface="Arial" pitchFamily="34" charset="0"/>
              <a:buNone/>
              <a:defRPr/>
            </a:pPr>
            <a:r>
              <a:rPr lang="es-ES" sz="2000" b="1" dirty="0"/>
              <a:t>Principios de la Economía Social (Social </a:t>
            </a:r>
            <a:r>
              <a:rPr lang="es-ES" sz="2000" b="1" dirty="0" err="1"/>
              <a:t>Economy</a:t>
            </a:r>
            <a:r>
              <a:rPr lang="es-ES" sz="2000" b="1" dirty="0"/>
              <a:t> </a:t>
            </a:r>
            <a:r>
              <a:rPr lang="es-ES" sz="2000" b="1" dirty="0" err="1"/>
              <a:t>Europe</a:t>
            </a:r>
            <a:r>
              <a:rPr lang="es-ES" sz="2000" b="1" dirty="0"/>
              <a:t>): </a:t>
            </a:r>
          </a:p>
          <a:p>
            <a:pPr>
              <a:buFont typeface="Arial" pitchFamily="34" charset="0"/>
              <a:buNone/>
              <a:defRPr/>
            </a:pPr>
            <a:endParaRPr lang="es-ES" sz="2000" b="1" dirty="0"/>
          </a:p>
          <a:p>
            <a:pPr marL="342900" indent="-342900">
              <a:buFont typeface="+mj-lt"/>
              <a:buAutoNum type="arabicPeriod"/>
              <a:defRPr/>
            </a:pPr>
            <a:r>
              <a:rPr lang="es-ES" sz="2000" dirty="0"/>
              <a:t>Primacía de la persona y del objeto social sobre el capital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s-ES" sz="2000" dirty="0"/>
              <a:t>Adhesión voluntaria y abierta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s-ES" sz="2000" dirty="0"/>
              <a:t>Gobernanza democrática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s-ES" sz="2000" dirty="0"/>
              <a:t>Conjunción de los intereses de los miembros y usuarios y del interés general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s-ES" sz="2000" dirty="0"/>
              <a:t>Defensa y aplicación de los principios de solidaridad y responsabilidad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s-ES" sz="2000" dirty="0"/>
              <a:t>Autonomía de gestión e independencia respecto de los poderes públicos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s-ES" sz="2000" dirty="0"/>
              <a:t>Reinversión de la mayoría de los excedentes que se destinan a objetivos de desarrollo sostenible, de interés para miembros y de interés general</a:t>
            </a:r>
          </a:p>
          <a:p>
            <a:pPr marL="342900" indent="-342900">
              <a:buFont typeface="+mj-lt"/>
              <a:buAutoNum type="arabicPeriod"/>
              <a:defRPr/>
            </a:pPr>
            <a:endParaRPr lang="es-ES" sz="1800" dirty="0"/>
          </a:p>
          <a:p>
            <a:pPr>
              <a:buNone/>
              <a:defRPr/>
            </a:pPr>
            <a:r>
              <a:rPr lang="es-ES" sz="1600" dirty="0"/>
              <a:t>Fuente: </a:t>
            </a:r>
          </a:p>
          <a:p>
            <a:pPr>
              <a:buNone/>
              <a:defRPr/>
            </a:pPr>
            <a:r>
              <a:rPr lang="es-ES" sz="1600" dirty="0"/>
              <a:t>Social </a:t>
            </a:r>
            <a:r>
              <a:rPr lang="es-ES" sz="1600" dirty="0" err="1"/>
              <a:t>Economy</a:t>
            </a:r>
            <a:r>
              <a:rPr lang="es-ES" sz="1600" dirty="0"/>
              <a:t> </a:t>
            </a:r>
            <a:r>
              <a:rPr lang="es-ES" sz="1600" dirty="0" err="1"/>
              <a:t>Europe</a:t>
            </a:r>
            <a:r>
              <a:rPr lang="es-ES" sz="1600" dirty="0"/>
              <a:t>. (2018). </a:t>
            </a:r>
            <a:r>
              <a:rPr lang="es-ES" sz="1600" i="1" dirty="0"/>
              <a:t>El futuro de las políticas europeas para la Economía Social: Hacia un Plan de Acción </a:t>
            </a:r>
          </a:p>
        </p:txBody>
      </p:sp>
      <p:pic>
        <p:nvPicPr>
          <p:cNvPr id="28676" name="0 Imag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4213" y="6189663"/>
            <a:ext cx="3087687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6065838"/>
            <a:ext cx="9144000" cy="792162"/>
          </a:xfrm>
          <a:custGeom>
            <a:avLst/>
            <a:gdLst>
              <a:gd name="T0" fmla="+- 0 9 9"/>
              <a:gd name="T1" fmla="*/ T0 w 11991"/>
              <a:gd name="T2" fmla="*/ 265 h 265"/>
              <a:gd name="T3" fmla="+- 0 12000 9"/>
              <a:gd name="T4" fmla="*/ T3 w 11991"/>
              <a:gd name="T5" fmla="*/ 265 h 265"/>
              <a:gd name="T6" fmla="+- 0 12000 9"/>
              <a:gd name="T7" fmla="*/ T6 w 11991"/>
              <a:gd name="T8" fmla="*/ 0 h 265"/>
              <a:gd name="T9" fmla="+- 0 9 9"/>
              <a:gd name="T10" fmla="*/ T9 w 11991"/>
              <a:gd name="T11" fmla="*/ 0 h 265"/>
              <a:gd name="T12" fmla="+- 0 9 9"/>
              <a:gd name="T13" fmla="*/ T12 w 11991"/>
              <a:gd name="T14" fmla="*/ 265 h 265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  <a:cxn ang="0">
                <a:pos x="T13" y="T14"/>
              </a:cxn>
            </a:cxnLst>
            <a:rect l="0" t="0" r="r" b="b"/>
            <a:pathLst>
              <a:path w="11991" h="265">
                <a:moveTo>
                  <a:pt x="0" y="265"/>
                </a:moveTo>
                <a:lnTo>
                  <a:pt x="11991" y="265"/>
                </a:lnTo>
                <a:lnTo>
                  <a:pt x="11991" y="0"/>
                </a:lnTo>
                <a:lnTo>
                  <a:pt x="0" y="0"/>
                </a:lnTo>
                <a:lnTo>
                  <a:pt x="0" y="265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txBody>
          <a:bodyPr/>
          <a:lstStyle/>
          <a:p>
            <a:pPr>
              <a:defRPr/>
            </a:pPr>
            <a:endParaRPr lang="es-ES">
              <a:latin typeface="Arial" pitchFamily="34" charset="0"/>
            </a:endParaRPr>
          </a:p>
        </p:txBody>
      </p:sp>
      <p:sp>
        <p:nvSpPr>
          <p:cNvPr id="31747" name="Rectangle 4"/>
          <p:cNvSpPr>
            <a:spLocks noChangeArrowheads="1"/>
          </p:cNvSpPr>
          <p:nvPr/>
        </p:nvSpPr>
        <p:spPr bwMode="auto">
          <a:xfrm>
            <a:off x="1258888" y="333375"/>
            <a:ext cx="6985000" cy="504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999" tIns="46800" rIns="89999" bIns="46800"/>
          <a:lstStyle/>
          <a:p>
            <a:pPr algn="ctr">
              <a:spcBef>
                <a:spcPct val="20000"/>
              </a:spcBef>
              <a:tabLst>
                <a:tab pos="6362700" algn="l"/>
                <a:tab pos="7805738" algn="l"/>
              </a:tabLst>
            </a:pPr>
            <a:endParaRPr lang="en-GB" altLang="es-ES" sz="1600">
              <a:latin typeface="Cambria" pitchFamily="18" charset="0"/>
            </a:endParaRPr>
          </a:p>
        </p:txBody>
      </p:sp>
      <p:pic>
        <p:nvPicPr>
          <p:cNvPr id="31748" name="0 Imag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4213" y="6189663"/>
            <a:ext cx="3087687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5 Diagrama"/>
          <p:cNvGraphicFramePr/>
          <p:nvPr>
            <p:extLst>
              <p:ext uri="{D42A27DB-BD31-4B8C-83A1-F6EECF244321}">
                <p14:modId xmlns:p14="http://schemas.microsoft.com/office/powerpoint/2010/main" val="257042816"/>
              </p:ext>
            </p:extLst>
          </p:nvPr>
        </p:nvGraphicFramePr>
        <p:xfrm>
          <a:off x="199418" y="1119758"/>
          <a:ext cx="8673156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1 Rectángulo"/>
          <p:cNvSpPr/>
          <p:nvPr/>
        </p:nvSpPr>
        <p:spPr>
          <a:xfrm>
            <a:off x="683568" y="404664"/>
            <a:ext cx="77048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Arial" pitchFamily="34" charset="0"/>
              <a:buNone/>
              <a:defRPr/>
            </a:pPr>
            <a:r>
              <a:rPr lang="es-ES" b="1" dirty="0"/>
              <a:t>El Universo de la Economía Social aragonesa</a:t>
            </a:r>
          </a:p>
        </p:txBody>
      </p:sp>
      <p:sp>
        <p:nvSpPr>
          <p:cNvPr id="7" name="6 Rectángulo"/>
          <p:cNvSpPr/>
          <p:nvPr/>
        </p:nvSpPr>
        <p:spPr>
          <a:xfrm>
            <a:off x="5477701" y="5168324"/>
            <a:ext cx="33843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Arial" pitchFamily="34" charset="0"/>
              <a:buNone/>
              <a:defRPr/>
            </a:pPr>
            <a:r>
              <a:rPr lang="es-ES" sz="1400" dirty="0"/>
              <a:t>Basado en la Ley 5/2011 y la delimitación de CIRIEC-España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6065838"/>
            <a:ext cx="9144000" cy="792162"/>
          </a:xfrm>
          <a:custGeom>
            <a:avLst/>
            <a:gdLst>
              <a:gd name="T0" fmla="+- 0 9 9"/>
              <a:gd name="T1" fmla="*/ T0 w 11991"/>
              <a:gd name="T2" fmla="*/ 265 h 265"/>
              <a:gd name="T3" fmla="+- 0 12000 9"/>
              <a:gd name="T4" fmla="*/ T3 w 11991"/>
              <a:gd name="T5" fmla="*/ 265 h 265"/>
              <a:gd name="T6" fmla="+- 0 12000 9"/>
              <a:gd name="T7" fmla="*/ T6 w 11991"/>
              <a:gd name="T8" fmla="*/ 0 h 265"/>
              <a:gd name="T9" fmla="+- 0 9 9"/>
              <a:gd name="T10" fmla="*/ T9 w 11991"/>
              <a:gd name="T11" fmla="*/ 0 h 265"/>
              <a:gd name="T12" fmla="+- 0 9 9"/>
              <a:gd name="T13" fmla="*/ T12 w 11991"/>
              <a:gd name="T14" fmla="*/ 265 h 265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  <a:cxn ang="0">
                <a:pos x="T13" y="T14"/>
              </a:cxn>
            </a:cxnLst>
            <a:rect l="0" t="0" r="r" b="b"/>
            <a:pathLst>
              <a:path w="11991" h="265">
                <a:moveTo>
                  <a:pt x="0" y="265"/>
                </a:moveTo>
                <a:lnTo>
                  <a:pt x="11991" y="265"/>
                </a:lnTo>
                <a:lnTo>
                  <a:pt x="11991" y="0"/>
                </a:lnTo>
                <a:lnTo>
                  <a:pt x="0" y="0"/>
                </a:lnTo>
                <a:lnTo>
                  <a:pt x="0" y="265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txBody>
          <a:bodyPr/>
          <a:lstStyle/>
          <a:p>
            <a:pPr>
              <a:defRPr/>
            </a:pPr>
            <a:endParaRPr lang="es-ES">
              <a:latin typeface="Arial" pitchFamily="34" charset="0"/>
            </a:endParaRPr>
          </a:p>
        </p:txBody>
      </p:sp>
      <p:sp>
        <p:nvSpPr>
          <p:cNvPr id="22530" name="Rectangle 4"/>
          <p:cNvSpPr>
            <a:spLocks noChangeArrowheads="1"/>
          </p:cNvSpPr>
          <p:nvPr/>
        </p:nvSpPr>
        <p:spPr bwMode="auto">
          <a:xfrm>
            <a:off x="1187450" y="549275"/>
            <a:ext cx="6985000" cy="504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999" tIns="46800" rIns="89999" bIns="46800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tabLst>
                <a:tab pos="6362700" algn="l"/>
                <a:tab pos="7805738" algn="l"/>
              </a:tabLst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tabLst>
                <a:tab pos="6362700" algn="l"/>
                <a:tab pos="7805738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spcBef>
                <a:spcPct val="20000"/>
              </a:spcBef>
              <a:buFont typeface="Arial" pitchFamily="34" charset="0"/>
              <a:buChar char="•"/>
              <a:tabLst>
                <a:tab pos="6362700" algn="l"/>
                <a:tab pos="7805738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endParaRPr lang="es-ES" altLang="es-ES" sz="1600" dirty="0">
              <a:latin typeface="+mn-lt"/>
            </a:endParaRPr>
          </a:p>
          <a:p>
            <a:pPr algn="ctr" eaLnBrk="1" hangingPunct="1">
              <a:buFontTx/>
              <a:buNone/>
              <a:defRPr/>
            </a:pPr>
            <a:endParaRPr lang="en-GB" altLang="es-ES" sz="1600" dirty="0">
              <a:latin typeface="Cambria" pitchFamily="18" charset="0"/>
            </a:endParaRPr>
          </a:p>
        </p:txBody>
      </p:sp>
      <p:pic>
        <p:nvPicPr>
          <p:cNvPr id="33796" name="0 Imag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4213" y="6189663"/>
            <a:ext cx="3087687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7" name="Picture 2" descr="http://geses.unizar.es/paes/imagenes/logosentidades/are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793750"/>
            <a:ext cx="14001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8" name="Picture 4" descr="http://geses.unizar.es/paes/imagenes/logosentidades/ases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7438" y="1096963"/>
            <a:ext cx="14001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9" name="Picture 8" descr="http://geses.unizar.es/paes/imagenes/logosentidades/fundaciones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4994275"/>
            <a:ext cx="187325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0" name="Picture 12" descr="http://geses.unizar.es/paes/imagenes/logosentidades/cermi_aragon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2625" y="779463"/>
            <a:ext cx="1400175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1" name="Picture 16" descr="http://geses.unizar.es/paes/imagenes/logosentidades/coordinadora_voluntariado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2441575"/>
            <a:ext cx="1400175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2" name="Picture 18" descr="http://geses.unizar.es/paes/imagenes/logosentidades/facablanco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2113" y="2517775"/>
            <a:ext cx="14001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3" name="Picture 24" descr="http://geses.unizar.es/paes/imagenes/logosentidades/fas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7438" y="2260600"/>
            <a:ext cx="140017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4" name="Picture 28" descr="http://geses.unizar.es/paes/imagenes/logosentidades/padis.pn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413" y="3638550"/>
            <a:ext cx="1400175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5" name="Picture 30" descr="http://geses.unizar.es/paes/imagenes/logosentidades/reasaragon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6875" y="3568700"/>
            <a:ext cx="1400175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6" name="Picture 32" descr="http://geses.unizar.es/paes/imagenes/logosentidades/ucea.pn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9788" y="3567113"/>
            <a:ext cx="1795462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7" name="21 Imagen" descr="Resultado de imagen de arei aragon"/>
          <p:cNvPicPr>
            <a:picLocks noChangeAspect="1" noChangeArrowheads="1"/>
          </p:cNvPicPr>
          <p:nvPr/>
        </p:nvPicPr>
        <p:blipFill>
          <a:blip r:embed="rId13" r:link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047" b="19078"/>
          <a:stretch>
            <a:fillRect/>
          </a:stretch>
        </p:blipFill>
        <p:spPr bwMode="auto">
          <a:xfrm>
            <a:off x="6988175" y="2279650"/>
            <a:ext cx="1489075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8" name="22 Imagen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213" y="703263"/>
            <a:ext cx="1941512" cy="969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9" name="Picture 3" descr="Logo PTS Aragón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6550" y="4924425"/>
            <a:ext cx="1008063" cy="100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10" name="Picture 5" descr="http://www.voluntariadodearagon.org/index_htm_files/800.png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1938" y="3638550"/>
            <a:ext cx="2182812" cy="54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6065838"/>
            <a:ext cx="9144000" cy="792162"/>
          </a:xfrm>
          <a:custGeom>
            <a:avLst/>
            <a:gdLst>
              <a:gd name="T0" fmla="+- 0 9 9"/>
              <a:gd name="T1" fmla="*/ T0 w 11991"/>
              <a:gd name="T2" fmla="*/ 265 h 265"/>
              <a:gd name="T3" fmla="+- 0 12000 9"/>
              <a:gd name="T4" fmla="*/ T3 w 11991"/>
              <a:gd name="T5" fmla="*/ 265 h 265"/>
              <a:gd name="T6" fmla="+- 0 12000 9"/>
              <a:gd name="T7" fmla="*/ T6 w 11991"/>
              <a:gd name="T8" fmla="*/ 0 h 265"/>
              <a:gd name="T9" fmla="+- 0 9 9"/>
              <a:gd name="T10" fmla="*/ T9 w 11991"/>
              <a:gd name="T11" fmla="*/ 0 h 265"/>
              <a:gd name="T12" fmla="+- 0 9 9"/>
              <a:gd name="T13" fmla="*/ T12 w 11991"/>
              <a:gd name="T14" fmla="*/ 265 h 265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  <a:cxn ang="0">
                <a:pos x="T13" y="T14"/>
              </a:cxn>
            </a:cxnLst>
            <a:rect l="0" t="0" r="r" b="b"/>
            <a:pathLst>
              <a:path w="11991" h="265">
                <a:moveTo>
                  <a:pt x="0" y="265"/>
                </a:moveTo>
                <a:lnTo>
                  <a:pt x="11991" y="265"/>
                </a:lnTo>
                <a:lnTo>
                  <a:pt x="11991" y="0"/>
                </a:lnTo>
                <a:lnTo>
                  <a:pt x="0" y="0"/>
                </a:lnTo>
                <a:lnTo>
                  <a:pt x="0" y="265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txBody>
          <a:bodyPr/>
          <a:lstStyle/>
          <a:p>
            <a:pPr>
              <a:defRPr/>
            </a:pPr>
            <a:endParaRPr lang="es-ES">
              <a:latin typeface="Arial" pitchFamily="34" charset="0"/>
            </a:endParaRPr>
          </a:p>
        </p:txBody>
      </p:sp>
      <p:sp>
        <p:nvSpPr>
          <p:cNvPr id="26627" name="Rectangle 4"/>
          <p:cNvSpPr>
            <a:spLocks noChangeArrowheads="1"/>
          </p:cNvSpPr>
          <p:nvPr/>
        </p:nvSpPr>
        <p:spPr bwMode="auto">
          <a:xfrm>
            <a:off x="323528" y="404664"/>
            <a:ext cx="5112568" cy="5661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999" tIns="46800" rIns="89999" bIns="46800" numCol="2"/>
          <a:lstStyle/>
          <a:p>
            <a:pPr>
              <a:spcBef>
                <a:spcPct val="20000"/>
              </a:spcBef>
              <a:buFont typeface="Arial" charset="0"/>
              <a:buNone/>
              <a:tabLst>
                <a:tab pos="6362700" algn="l"/>
                <a:tab pos="7805738" algn="l"/>
              </a:tabLst>
            </a:pPr>
            <a:r>
              <a:rPr lang="es-ES" altLang="es-ES" sz="1600" b="1" dirty="0">
                <a:latin typeface="Calibri" pitchFamily="34" charset="0"/>
              </a:rPr>
              <a:t>Coordinadores</a:t>
            </a:r>
            <a:endParaRPr lang="es-ES" altLang="es-ES" sz="1600" dirty="0">
              <a:latin typeface="Calibri" pitchFamily="34" charset="0"/>
            </a:endParaRPr>
          </a:p>
          <a:p>
            <a:pPr>
              <a:spcBef>
                <a:spcPct val="20000"/>
              </a:spcBef>
              <a:tabLst>
                <a:tab pos="6362700" algn="l"/>
                <a:tab pos="7805738" algn="l"/>
              </a:tabLst>
            </a:pPr>
            <a:r>
              <a:rPr lang="es-ES" altLang="es-ES" sz="1600" dirty="0">
                <a:latin typeface="Calibri" pitchFamily="34" charset="0"/>
              </a:rPr>
              <a:t>Ignacio </a:t>
            </a:r>
            <a:r>
              <a:rPr lang="es-ES" altLang="es-ES" sz="1600" dirty="0" err="1">
                <a:latin typeface="Calibri" pitchFamily="34" charset="0"/>
              </a:rPr>
              <a:t>Bretos</a:t>
            </a:r>
            <a:endParaRPr lang="es-ES" altLang="es-ES" sz="1600" dirty="0">
              <a:latin typeface="Calibri" pitchFamily="34" charset="0"/>
            </a:endParaRPr>
          </a:p>
          <a:p>
            <a:pPr>
              <a:spcBef>
                <a:spcPct val="20000"/>
              </a:spcBef>
              <a:tabLst>
                <a:tab pos="6362700" algn="l"/>
                <a:tab pos="7805738" algn="l"/>
              </a:tabLst>
            </a:pPr>
            <a:r>
              <a:rPr lang="es-ES" altLang="es-ES" sz="1600" dirty="0">
                <a:latin typeface="Calibri" pitchFamily="34" charset="0"/>
              </a:rPr>
              <a:t>Carmen </a:t>
            </a:r>
            <a:r>
              <a:rPr lang="es-ES" altLang="es-ES" sz="1600" dirty="0" err="1">
                <a:latin typeface="Calibri" pitchFamily="34" charset="0"/>
              </a:rPr>
              <a:t>Marcuello</a:t>
            </a:r>
            <a:endParaRPr lang="es-ES" altLang="es-ES" sz="1600" dirty="0">
              <a:latin typeface="Calibri" pitchFamily="34" charset="0"/>
            </a:endParaRPr>
          </a:p>
          <a:p>
            <a:pPr>
              <a:spcBef>
                <a:spcPct val="20000"/>
              </a:spcBef>
              <a:tabLst>
                <a:tab pos="6362700" algn="l"/>
                <a:tab pos="7805738" algn="l"/>
              </a:tabLst>
            </a:pPr>
            <a:endParaRPr lang="es-ES" altLang="es-ES" sz="1600" b="1" dirty="0">
              <a:latin typeface="Calibri" pitchFamily="34" charset="0"/>
            </a:endParaRPr>
          </a:p>
          <a:p>
            <a:pPr>
              <a:spcBef>
                <a:spcPct val="20000"/>
              </a:spcBef>
              <a:tabLst>
                <a:tab pos="6362700" algn="l"/>
                <a:tab pos="7805738" algn="l"/>
              </a:tabLst>
            </a:pPr>
            <a:endParaRPr lang="es-ES" altLang="es-ES" sz="1600" b="1" dirty="0">
              <a:latin typeface="Calibri" pitchFamily="34" charset="0"/>
            </a:endParaRPr>
          </a:p>
          <a:p>
            <a:pPr>
              <a:spcBef>
                <a:spcPct val="20000"/>
              </a:spcBef>
              <a:tabLst>
                <a:tab pos="6362700" algn="l"/>
                <a:tab pos="7805738" algn="l"/>
              </a:tabLst>
            </a:pPr>
            <a:endParaRPr lang="es-ES" altLang="es-ES" sz="1600" b="1" dirty="0">
              <a:latin typeface="Calibri" pitchFamily="34" charset="0"/>
            </a:endParaRPr>
          </a:p>
          <a:p>
            <a:pPr>
              <a:spcBef>
                <a:spcPct val="20000"/>
              </a:spcBef>
              <a:tabLst>
                <a:tab pos="6362700" algn="l"/>
                <a:tab pos="7805738" algn="l"/>
              </a:tabLst>
            </a:pPr>
            <a:endParaRPr lang="es-ES" altLang="es-ES" sz="1600" b="1" dirty="0">
              <a:latin typeface="Calibri" pitchFamily="34" charset="0"/>
            </a:endParaRPr>
          </a:p>
          <a:p>
            <a:pPr>
              <a:spcBef>
                <a:spcPct val="20000"/>
              </a:spcBef>
              <a:tabLst>
                <a:tab pos="6362700" algn="l"/>
                <a:tab pos="7805738" algn="l"/>
              </a:tabLst>
            </a:pPr>
            <a:endParaRPr lang="es-ES" altLang="es-ES" sz="1600" b="1" dirty="0">
              <a:latin typeface="Calibri" pitchFamily="34" charset="0"/>
            </a:endParaRPr>
          </a:p>
          <a:p>
            <a:pPr>
              <a:spcBef>
                <a:spcPct val="20000"/>
              </a:spcBef>
              <a:tabLst>
                <a:tab pos="6362700" algn="l"/>
                <a:tab pos="7805738" algn="l"/>
              </a:tabLst>
            </a:pPr>
            <a:endParaRPr lang="es-ES" altLang="es-ES" sz="1600" b="1" dirty="0">
              <a:latin typeface="Calibri" pitchFamily="34" charset="0"/>
            </a:endParaRPr>
          </a:p>
          <a:p>
            <a:pPr>
              <a:spcBef>
                <a:spcPct val="20000"/>
              </a:spcBef>
              <a:tabLst>
                <a:tab pos="6362700" algn="l"/>
                <a:tab pos="7805738" algn="l"/>
              </a:tabLst>
            </a:pPr>
            <a:endParaRPr lang="es-ES" altLang="es-ES" sz="1600" b="1" dirty="0">
              <a:latin typeface="Calibri" pitchFamily="34" charset="0"/>
            </a:endParaRPr>
          </a:p>
          <a:p>
            <a:pPr>
              <a:spcBef>
                <a:spcPct val="20000"/>
              </a:spcBef>
              <a:tabLst>
                <a:tab pos="6362700" algn="l"/>
                <a:tab pos="7805738" algn="l"/>
              </a:tabLst>
            </a:pPr>
            <a:endParaRPr lang="es-ES" altLang="es-ES" sz="1600" b="1" dirty="0">
              <a:latin typeface="Calibri" pitchFamily="34" charset="0"/>
            </a:endParaRPr>
          </a:p>
          <a:p>
            <a:pPr>
              <a:spcBef>
                <a:spcPct val="20000"/>
              </a:spcBef>
              <a:tabLst>
                <a:tab pos="6362700" algn="l"/>
                <a:tab pos="7805738" algn="l"/>
              </a:tabLst>
            </a:pPr>
            <a:endParaRPr lang="es-ES" altLang="es-ES" sz="1600" b="1" dirty="0">
              <a:latin typeface="Calibri" pitchFamily="34" charset="0"/>
            </a:endParaRPr>
          </a:p>
          <a:p>
            <a:pPr>
              <a:spcBef>
                <a:spcPct val="20000"/>
              </a:spcBef>
              <a:tabLst>
                <a:tab pos="6362700" algn="l"/>
                <a:tab pos="7805738" algn="l"/>
              </a:tabLst>
            </a:pPr>
            <a:endParaRPr lang="es-ES" altLang="es-ES" sz="1600" b="1" dirty="0">
              <a:latin typeface="Calibri" pitchFamily="34" charset="0"/>
            </a:endParaRPr>
          </a:p>
          <a:p>
            <a:pPr>
              <a:spcBef>
                <a:spcPct val="20000"/>
              </a:spcBef>
              <a:tabLst>
                <a:tab pos="6362700" algn="l"/>
                <a:tab pos="7805738" algn="l"/>
              </a:tabLst>
            </a:pPr>
            <a:endParaRPr lang="es-ES" altLang="es-ES" sz="1600" b="1" dirty="0">
              <a:latin typeface="Calibri" pitchFamily="34" charset="0"/>
            </a:endParaRPr>
          </a:p>
          <a:p>
            <a:pPr>
              <a:spcBef>
                <a:spcPct val="20000"/>
              </a:spcBef>
              <a:tabLst>
                <a:tab pos="6362700" algn="l"/>
                <a:tab pos="7805738" algn="l"/>
              </a:tabLst>
            </a:pPr>
            <a:endParaRPr lang="es-ES" altLang="es-ES" sz="1600" b="1" dirty="0">
              <a:latin typeface="Calibri" pitchFamily="34" charset="0"/>
            </a:endParaRPr>
          </a:p>
          <a:p>
            <a:pPr>
              <a:spcBef>
                <a:spcPct val="20000"/>
              </a:spcBef>
              <a:tabLst>
                <a:tab pos="6362700" algn="l"/>
                <a:tab pos="7805738" algn="l"/>
              </a:tabLst>
            </a:pPr>
            <a:endParaRPr lang="es-ES" altLang="es-ES" sz="1600" b="1" dirty="0">
              <a:latin typeface="Calibri" pitchFamily="34" charset="0"/>
            </a:endParaRPr>
          </a:p>
          <a:p>
            <a:pPr>
              <a:spcBef>
                <a:spcPct val="20000"/>
              </a:spcBef>
              <a:tabLst>
                <a:tab pos="6362700" algn="l"/>
                <a:tab pos="7805738" algn="l"/>
              </a:tabLst>
            </a:pPr>
            <a:endParaRPr lang="es-ES" altLang="es-ES" sz="1600" b="1" dirty="0">
              <a:latin typeface="Calibri" pitchFamily="34" charset="0"/>
            </a:endParaRPr>
          </a:p>
          <a:p>
            <a:pPr>
              <a:spcBef>
                <a:spcPct val="20000"/>
              </a:spcBef>
              <a:tabLst>
                <a:tab pos="6362700" algn="l"/>
                <a:tab pos="7805738" algn="l"/>
              </a:tabLst>
            </a:pPr>
            <a:endParaRPr lang="es-ES" altLang="es-ES" sz="1600" b="1" dirty="0">
              <a:latin typeface="Calibri" pitchFamily="34" charset="0"/>
            </a:endParaRPr>
          </a:p>
          <a:p>
            <a:pPr>
              <a:spcBef>
                <a:spcPct val="20000"/>
              </a:spcBef>
              <a:tabLst>
                <a:tab pos="6362700" algn="l"/>
                <a:tab pos="7805738" algn="l"/>
              </a:tabLst>
            </a:pPr>
            <a:endParaRPr lang="es-ES" altLang="es-ES" sz="1600" b="1" dirty="0">
              <a:latin typeface="Calibri" pitchFamily="34" charset="0"/>
            </a:endParaRPr>
          </a:p>
          <a:p>
            <a:pPr>
              <a:spcBef>
                <a:spcPct val="20000"/>
              </a:spcBef>
              <a:tabLst>
                <a:tab pos="6362700" algn="l"/>
                <a:tab pos="7805738" algn="l"/>
              </a:tabLst>
            </a:pPr>
            <a:r>
              <a:rPr lang="es-ES" altLang="es-ES" sz="1600" b="1" dirty="0">
                <a:latin typeface="Calibri" pitchFamily="34" charset="0"/>
              </a:rPr>
              <a:t>Autores</a:t>
            </a:r>
          </a:p>
          <a:p>
            <a:pPr>
              <a:spcBef>
                <a:spcPct val="20000"/>
              </a:spcBef>
              <a:tabLst>
                <a:tab pos="6362700" algn="l"/>
                <a:tab pos="7805738" algn="l"/>
              </a:tabLst>
            </a:pPr>
            <a:r>
              <a:rPr lang="es-ES" altLang="es-ES" sz="1600" dirty="0">
                <a:latin typeface="Calibri" pitchFamily="34" charset="0"/>
              </a:rPr>
              <a:t>Patricia Almaguer </a:t>
            </a:r>
            <a:r>
              <a:rPr lang="es-ES" altLang="es-ES" sz="1600" dirty="0" err="1">
                <a:latin typeface="Calibri" pitchFamily="34" charset="0"/>
              </a:rPr>
              <a:t>Kalixto</a:t>
            </a:r>
            <a:r>
              <a:rPr lang="es-ES" altLang="es-ES" sz="1600" dirty="0">
                <a:latin typeface="Calibri" pitchFamily="34" charset="0"/>
              </a:rPr>
              <a:t> </a:t>
            </a:r>
          </a:p>
          <a:p>
            <a:pPr>
              <a:spcBef>
                <a:spcPct val="20000"/>
              </a:spcBef>
              <a:tabLst>
                <a:tab pos="6362700" algn="l"/>
                <a:tab pos="7805738" algn="l"/>
              </a:tabLst>
            </a:pPr>
            <a:r>
              <a:rPr lang="es-ES" altLang="es-ES" sz="1600" dirty="0">
                <a:latin typeface="Calibri" pitchFamily="34" charset="0"/>
              </a:rPr>
              <a:t>Cristina </a:t>
            </a:r>
            <a:r>
              <a:rPr lang="es-ES" altLang="es-ES" sz="1600" dirty="0" err="1">
                <a:latin typeface="Calibri" pitchFamily="34" charset="0"/>
              </a:rPr>
              <a:t>Bernad</a:t>
            </a:r>
            <a:r>
              <a:rPr lang="es-ES" altLang="es-ES" sz="1600" dirty="0">
                <a:latin typeface="Calibri" pitchFamily="34" charset="0"/>
              </a:rPr>
              <a:t> </a:t>
            </a:r>
            <a:r>
              <a:rPr lang="es-ES" altLang="es-ES" sz="1600" dirty="0" err="1">
                <a:latin typeface="Calibri" pitchFamily="34" charset="0"/>
              </a:rPr>
              <a:t>Morcate</a:t>
            </a:r>
            <a:endParaRPr lang="es-ES" altLang="es-ES" sz="1600" dirty="0">
              <a:latin typeface="Calibri" pitchFamily="34" charset="0"/>
            </a:endParaRPr>
          </a:p>
          <a:p>
            <a:pPr>
              <a:spcBef>
                <a:spcPct val="20000"/>
              </a:spcBef>
              <a:tabLst>
                <a:tab pos="6362700" algn="l"/>
                <a:tab pos="7805738" algn="l"/>
              </a:tabLst>
            </a:pPr>
            <a:r>
              <a:rPr lang="es-ES" altLang="es-ES" sz="1600" dirty="0">
                <a:latin typeface="Calibri" pitchFamily="34" charset="0"/>
              </a:rPr>
              <a:t>Ignacio </a:t>
            </a:r>
            <a:r>
              <a:rPr lang="es-ES" altLang="es-ES" sz="1600" dirty="0" err="1">
                <a:latin typeface="Calibri" pitchFamily="34" charset="0"/>
              </a:rPr>
              <a:t>Bretos</a:t>
            </a:r>
            <a:r>
              <a:rPr lang="es-ES" altLang="es-ES" sz="1600" dirty="0">
                <a:latin typeface="Calibri" pitchFamily="34" charset="0"/>
              </a:rPr>
              <a:t> Fernández</a:t>
            </a:r>
          </a:p>
          <a:p>
            <a:pPr>
              <a:spcBef>
                <a:spcPct val="20000"/>
              </a:spcBef>
              <a:tabLst>
                <a:tab pos="6362700" algn="l"/>
                <a:tab pos="7805738" algn="l"/>
              </a:tabLst>
            </a:pPr>
            <a:r>
              <a:rPr lang="es-ES" altLang="es-ES" sz="1600" dirty="0">
                <a:latin typeface="Calibri" pitchFamily="34" charset="0"/>
              </a:rPr>
              <a:t>Millán Díaz </a:t>
            </a:r>
            <a:r>
              <a:rPr lang="es-ES" altLang="es-ES" sz="1600" dirty="0" err="1">
                <a:latin typeface="Calibri" pitchFamily="34" charset="0"/>
              </a:rPr>
              <a:t>Foncea</a:t>
            </a:r>
            <a:r>
              <a:rPr lang="es-ES" altLang="es-ES" sz="1600" dirty="0">
                <a:latin typeface="Calibri" pitchFamily="34" charset="0"/>
              </a:rPr>
              <a:t> </a:t>
            </a:r>
          </a:p>
          <a:p>
            <a:pPr>
              <a:spcBef>
                <a:spcPct val="20000"/>
              </a:spcBef>
              <a:tabLst>
                <a:tab pos="6362700" algn="l"/>
                <a:tab pos="7805738" algn="l"/>
              </a:tabLst>
            </a:pPr>
            <a:r>
              <a:rPr lang="es-ES" altLang="es-ES" sz="1600" dirty="0">
                <a:latin typeface="Calibri" pitchFamily="34" charset="0"/>
              </a:rPr>
              <a:t>Pedro J. </a:t>
            </a:r>
            <a:r>
              <a:rPr lang="es-ES" altLang="es-ES" sz="1600" dirty="0" err="1">
                <a:latin typeface="Calibri" pitchFamily="34" charset="0"/>
              </a:rPr>
              <a:t>Escriche</a:t>
            </a:r>
            <a:r>
              <a:rPr lang="es-ES" altLang="es-ES" sz="1600" dirty="0">
                <a:latin typeface="Calibri" pitchFamily="34" charset="0"/>
              </a:rPr>
              <a:t> Bueno</a:t>
            </a:r>
          </a:p>
          <a:p>
            <a:pPr>
              <a:spcBef>
                <a:spcPct val="20000"/>
              </a:spcBef>
              <a:tabLst>
                <a:tab pos="6362700" algn="l"/>
                <a:tab pos="7805738" algn="l"/>
              </a:tabLst>
            </a:pPr>
            <a:r>
              <a:rPr lang="es-ES" altLang="es-ES" sz="1600" dirty="0" err="1">
                <a:latin typeface="Calibri" pitchFamily="34" charset="0"/>
              </a:rPr>
              <a:t>Fco</a:t>
            </a:r>
            <a:r>
              <a:rPr lang="es-ES" altLang="es-ES" sz="1600" dirty="0">
                <a:latin typeface="Calibri" pitchFamily="34" charset="0"/>
              </a:rPr>
              <a:t>. José Lara Hernández</a:t>
            </a:r>
          </a:p>
          <a:p>
            <a:pPr>
              <a:spcBef>
                <a:spcPct val="20000"/>
              </a:spcBef>
              <a:tabLst>
                <a:tab pos="6362700" algn="l"/>
                <a:tab pos="7805738" algn="l"/>
              </a:tabLst>
            </a:pPr>
            <a:r>
              <a:rPr lang="es-ES" altLang="es-ES" sz="1600" dirty="0">
                <a:latin typeface="Calibri" pitchFamily="34" charset="0"/>
              </a:rPr>
              <a:t>Carmen </a:t>
            </a:r>
            <a:r>
              <a:rPr lang="es-ES" altLang="es-ES" sz="1600" dirty="0" err="1">
                <a:latin typeface="Calibri" pitchFamily="34" charset="0"/>
              </a:rPr>
              <a:t>Marcuello</a:t>
            </a:r>
            <a:r>
              <a:rPr lang="es-ES" altLang="es-ES" sz="1600" dirty="0">
                <a:latin typeface="Calibri" pitchFamily="34" charset="0"/>
              </a:rPr>
              <a:t> </a:t>
            </a:r>
            <a:r>
              <a:rPr lang="es-ES" altLang="es-ES" sz="1600" dirty="0" err="1">
                <a:latin typeface="Calibri" pitchFamily="34" charset="0"/>
              </a:rPr>
              <a:t>Servós</a:t>
            </a:r>
            <a:endParaRPr lang="es-ES" altLang="es-ES" sz="1600" dirty="0">
              <a:latin typeface="Calibri" pitchFamily="34" charset="0"/>
            </a:endParaRPr>
          </a:p>
          <a:p>
            <a:pPr>
              <a:spcBef>
                <a:spcPct val="20000"/>
              </a:spcBef>
              <a:tabLst>
                <a:tab pos="6362700" algn="l"/>
                <a:tab pos="7805738" algn="l"/>
              </a:tabLst>
            </a:pPr>
            <a:r>
              <a:rPr lang="es-ES" altLang="es-ES" sz="1600" dirty="0" err="1">
                <a:latin typeface="Calibri" pitchFamily="34" charset="0"/>
              </a:rPr>
              <a:t>Chaime</a:t>
            </a:r>
            <a:r>
              <a:rPr lang="es-ES" altLang="es-ES" sz="1600" dirty="0">
                <a:latin typeface="Calibri" pitchFamily="34" charset="0"/>
              </a:rPr>
              <a:t> </a:t>
            </a:r>
            <a:r>
              <a:rPr lang="es-ES" altLang="es-ES" sz="1600" dirty="0" err="1">
                <a:latin typeface="Calibri" pitchFamily="34" charset="0"/>
              </a:rPr>
              <a:t>Marcuello</a:t>
            </a:r>
            <a:r>
              <a:rPr lang="es-ES" altLang="es-ES" sz="1600" dirty="0">
                <a:latin typeface="Calibri" pitchFamily="34" charset="0"/>
              </a:rPr>
              <a:t> </a:t>
            </a:r>
            <a:r>
              <a:rPr lang="es-ES" altLang="es-ES" sz="1600" dirty="0" err="1">
                <a:latin typeface="Calibri" pitchFamily="34" charset="0"/>
              </a:rPr>
              <a:t>Servós</a:t>
            </a:r>
            <a:endParaRPr lang="es-ES" altLang="es-ES" sz="1600" dirty="0">
              <a:latin typeface="Calibri" pitchFamily="34" charset="0"/>
            </a:endParaRPr>
          </a:p>
          <a:p>
            <a:pPr>
              <a:spcBef>
                <a:spcPct val="20000"/>
              </a:spcBef>
              <a:tabLst>
                <a:tab pos="6362700" algn="l"/>
                <a:tab pos="7805738" algn="l"/>
              </a:tabLst>
            </a:pPr>
            <a:r>
              <a:rPr lang="es-ES" altLang="es-ES" sz="1600" dirty="0">
                <a:latin typeface="Calibri" pitchFamily="34" charset="0"/>
              </a:rPr>
              <a:t>Alejandro Pascual Fernández</a:t>
            </a:r>
          </a:p>
          <a:p>
            <a:pPr>
              <a:spcBef>
                <a:spcPct val="20000"/>
              </a:spcBef>
              <a:tabLst>
                <a:tab pos="6362700" algn="l"/>
                <a:tab pos="7805738" algn="l"/>
              </a:tabLst>
            </a:pPr>
            <a:r>
              <a:rPr lang="es-ES" altLang="es-ES" sz="1600" dirty="0">
                <a:latin typeface="Calibri" pitchFamily="34" charset="0"/>
              </a:rPr>
              <a:t>Javier Pérez Sanz</a:t>
            </a:r>
          </a:p>
          <a:p>
            <a:pPr>
              <a:spcBef>
                <a:spcPct val="20000"/>
              </a:spcBef>
              <a:tabLst>
                <a:tab pos="6362700" algn="l"/>
                <a:tab pos="7805738" algn="l"/>
              </a:tabLst>
            </a:pPr>
            <a:r>
              <a:rPr lang="es-ES" altLang="es-ES" sz="1600" dirty="0">
                <a:latin typeface="Calibri" pitchFamily="34" charset="0"/>
              </a:rPr>
              <a:t>Pablo Pérez </a:t>
            </a:r>
            <a:r>
              <a:rPr lang="es-ES" altLang="es-ES" sz="1600" dirty="0" err="1">
                <a:latin typeface="Calibri" pitchFamily="34" charset="0"/>
              </a:rPr>
              <a:t>Benedí</a:t>
            </a:r>
            <a:endParaRPr lang="es-ES" altLang="es-ES" sz="1600" dirty="0">
              <a:latin typeface="Calibri" pitchFamily="34" charset="0"/>
            </a:endParaRPr>
          </a:p>
          <a:p>
            <a:pPr>
              <a:spcBef>
                <a:spcPct val="20000"/>
              </a:spcBef>
              <a:tabLst>
                <a:tab pos="6362700" algn="l"/>
                <a:tab pos="7805738" algn="l"/>
              </a:tabLst>
            </a:pPr>
            <a:r>
              <a:rPr lang="es-ES" altLang="es-ES" sz="1600" dirty="0">
                <a:latin typeface="Calibri" pitchFamily="34" charset="0"/>
              </a:rPr>
              <a:t>Cristina Sánchez Herrando</a:t>
            </a:r>
          </a:p>
          <a:p>
            <a:pPr>
              <a:spcBef>
                <a:spcPct val="20000"/>
              </a:spcBef>
              <a:tabLst>
                <a:tab pos="6362700" algn="l"/>
                <a:tab pos="7805738" algn="l"/>
              </a:tabLst>
            </a:pPr>
            <a:r>
              <a:rPr lang="es-ES" altLang="es-ES" sz="1600" dirty="0">
                <a:latin typeface="Calibri" pitchFamily="34" charset="0"/>
              </a:rPr>
              <a:t>Clara Sarasa Aznar</a:t>
            </a:r>
          </a:p>
          <a:p>
            <a:pPr>
              <a:spcBef>
                <a:spcPct val="20000"/>
              </a:spcBef>
              <a:tabLst>
                <a:tab pos="6362700" algn="l"/>
                <a:tab pos="7805738" algn="l"/>
              </a:tabLst>
            </a:pPr>
            <a:r>
              <a:rPr lang="es-ES" altLang="es-ES" sz="1600" dirty="0">
                <a:latin typeface="Calibri" pitchFamily="34" charset="0"/>
              </a:rPr>
              <a:t>Isabel Saz Gil</a:t>
            </a:r>
          </a:p>
          <a:p>
            <a:pPr>
              <a:spcBef>
                <a:spcPct val="20000"/>
              </a:spcBef>
              <a:tabLst>
                <a:tab pos="6362700" algn="l"/>
                <a:tab pos="7805738" algn="l"/>
              </a:tabLst>
            </a:pPr>
            <a:r>
              <a:rPr lang="es-ES" altLang="es-ES" sz="1600" dirty="0">
                <a:latin typeface="Calibri" pitchFamily="34" charset="0"/>
              </a:rPr>
              <a:t>Anabel Zardoya Alegría</a:t>
            </a:r>
          </a:p>
          <a:p>
            <a:pPr algn="ctr">
              <a:spcBef>
                <a:spcPct val="20000"/>
              </a:spcBef>
              <a:tabLst>
                <a:tab pos="6362700" algn="l"/>
                <a:tab pos="7805738" algn="l"/>
              </a:tabLst>
            </a:pPr>
            <a:endParaRPr lang="en-GB" altLang="es-ES" sz="1600" dirty="0">
              <a:latin typeface="Cambria" pitchFamily="18" charset="0"/>
            </a:endParaRPr>
          </a:p>
        </p:txBody>
      </p:sp>
      <p:pic>
        <p:nvPicPr>
          <p:cNvPr id="26628" name="0 Imag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4213" y="6189663"/>
            <a:ext cx="3087687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6156176" y="2755211"/>
            <a:ext cx="223514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s-ES" sz="1600" b="1" dirty="0">
                <a:latin typeface="+mn-lt"/>
              </a:rPr>
              <a:t>Con la colaboración de</a:t>
            </a:r>
            <a:endParaRPr lang="es-ES" sz="1600" dirty="0">
              <a:latin typeface="+mn-lt"/>
            </a:endParaRPr>
          </a:p>
        </p:txBody>
      </p:sp>
      <p:pic>
        <p:nvPicPr>
          <p:cNvPr id="26630" name="2 Imagen" descr="logoUZ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7578" y="4365103"/>
            <a:ext cx="1688701" cy="527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1" name="7 Imagen" descr="índice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7080" y="3280367"/>
            <a:ext cx="1489699" cy="808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6705902" y="495638"/>
            <a:ext cx="145103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s-ES" sz="1600" b="1" dirty="0">
                <a:latin typeface="+mn-lt"/>
              </a:rPr>
              <a:t>Financiado por</a:t>
            </a:r>
            <a:endParaRPr lang="es-ES" sz="1600" dirty="0">
              <a:latin typeface="+mn-lt"/>
            </a:endParaRPr>
          </a:p>
        </p:txBody>
      </p:sp>
      <p:pic>
        <p:nvPicPr>
          <p:cNvPr id="26633" name="1 Imagen" descr="caja_rural_teruel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6918" y="1052736"/>
            <a:ext cx="850022" cy="8358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6065838"/>
            <a:ext cx="9144000" cy="792162"/>
          </a:xfrm>
          <a:custGeom>
            <a:avLst/>
            <a:gdLst>
              <a:gd name="T0" fmla="+- 0 9 9"/>
              <a:gd name="T1" fmla="*/ T0 w 11991"/>
              <a:gd name="T2" fmla="*/ 265 h 265"/>
              <a:gd name="T3" fmla="+- 0 12000 9"/>
              <a:gd name="T4" fmla="*/ T3 w 11991"/>
              <a:gd name="T5" fmla="*/ 265 h 265"/>
              <a:gd name="T6" fmla="+- 0 12000 9"/>
              <a:gd name="T7" fmla="*/ T6 w 11991"/>
              <a:gd name="T8" fmla="*/ 0 h 265"/>
              <a:gd name="T9" fmla="+- 0 9 9"/>
              <a:gd name="T10" fmla="*/ T9 w 11991"/>
              <a:gd name="T11" fmla="*/ 0 h 265"/>
              <a:gd name="T12" fmla="+- 0 9 9"/>
              <a:gd name="T13" fmla="*/ T12 w 11991"/>
              <a:gd name="T14" fmla="*/ 265 h 265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  <a:cxn ang="0">
                <a:pos x="T13" y="T14"/>
              </a:cxn>
            </a:cxnLst>
            <a:rect l="0" t="0" r="r" b="b"/>
            <a:pathLst>
              <a:path w="11991" h="265">
                <a:moveTo>
                  <a:pt x="0" y="265"/>
                </a:moveTo>
                <a:lnTo>
                  <a:pt x="11991" y="265"/>
                </a:lnTo>
                <a:lnTo>
                  <a:pt x="11991" y="0"/>
                </a:lnTo>
                <a:lnTo>
                  <a:pt x="0" y="0"/>
                </a:lnTo>
                <a:lnTo>
                  <a:pt x="0" y="265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txBody>
          <a:bodyPr/>
          <a:lstStyle/>
          <a:p>
            <a:pPr>
              <a:defRPr/>
            </a:pPr>
            <a:endParaRPr lang="es-ES">
              <a:latin typeface="Arial" pitchFamily="34" charset="0"/>
            </a:endParaRPr>
          </a:p>
        </p:txBody>
      </p:sp>
      <p:sp>
        <p:nvSpPr>
          <p:cNvPr id="22530" name="Rectangle 4"/>
          <p:cNvSpPr>
            <a:spLocks noChangeArrowheads="1"/>
          </p:cNvSpPr>
          <p:nvPr/>
        </p:nvSpPr>
        <p:spPr bwMode="auto">
          <a:xfrm>
            <a:off x="553281" y="332656"/>
            <a:ext cx="8064500" cy="5472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999" tIns="46800" rIns="89999" bIns="46800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tabLst>
                <a:tab pos="6362700" algn="l"/>
                <a:tab pos="7805738" algn="l"/>
              </a:tabLst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tabLst>
                <a:tab pos="6362700" algn="l"/>
                <a:tab pos="7805738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spcBef>
                <a:spcPct val="20000"/>
              </a:spcBef>
              <a:buFont typeface="Arial" pitchFamily="34" charset="0"/>
              <a:buChar char="•"/>
              <a:tabLst>
                <a:tab pos="6362700" algn="l"/>
                <a:tab pos="7805738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buFont typeface="Arial" pitchFamily="34" charset="0"/>
              <a:buNone/>
              <a:defRPr/>
            </a:pPr>
            <a:r>
              <a:rPr lang="es-ES" sz="2000" b="1" dirty="0"/>
              <a:t>OBJETIVOS DEL INFORME </a:t>
            </a:r>
          </a:p>
          <a:p>
            <a:pPr>
              <a:buFont typeface="Arial" pitchFamily="34" charset="0"/>
              <a:buNone/>
              <a:defRPr/>
            </a:pPr>
            <a:endParaRPr lang="es-ES" sz="2000" b="1" dirty="0"/>
          </a:p>
          <a:p>
            <a:pPr marL="342900" indent="-342900">
              <a:defRPr/>
            </a:pPr>
            <a:r>
              <a:rPr lang="es-ES" sz="1800" dirty="0"/>
              <a:t>Proporcionar una imagen fiel sobre las características, dimensión y evolución reciente del sector de la Economía Social en la Comunidad Autónoma de Aragón</a:t>
            </a:r>
          </a:p>
          <a:p>
            <a:pPr marL="342900" indent="-342900">
              <a:defRPr/>
            </a:pPr>
            <a:endParaRPr lang="es-ES" sz="1800" dirty="0"/>
          </a:p>
          <a:p>
            <a:pPr marL="342900" indent="-342900">
              <a:defRPr/>
            </a:pPr>
            <a:r>
              <a:rPr lang="es-ES" sz="1800" dirty="0"/>
              <a:t>Análisis del sector de la Economía Social para el periodo 2014-2017 y desagregado en tres niveles: </a:t>
            </a:r>
          </a:p>
          <a:p>
            <a:pPr marL="342900" indent="-342900">
              <a:defRPr/>
            </a:pPr>
            <a:endParaRPr lang="es-ES" sz="800" dirty="0"/>
          </a:p>
          <a:p>
            <a:pPr marL="1074738" indent="-342900">
              <a:buFont typeface="Wingdings" pitchFamily="2" charset="2"/>
              <a:buChar char="Ø"/>
              <a:defRPr/>
            </a:pPr>
            <a:r>
              <a:rPr lang="es-ES" sz="1800" dirty="0"/>
              <a:t>Número de entidades</a:t>
            </a:r>
          </a:p>
          <a:p>
            <a:pPr marL="1074738" indent="-342900">
              <a:buFont typeface="Wingdings" pitchFamily="2" charset="2"/>
              <a:buChar char="Ø"/>
              <a:defRPr/>
            </a:pPr>
            <a:r>
              <a:rPr lang="es-ES" sz="1800" dirty="0"/>
              <a:t>Volumen de empleo</a:t>
            </a:r>
          </a:p>
          <a:p>
            <a:pPr marL="1074738" indent="-342900">
              <a:buFont typeface="Wingdings" pitchFamily="2" charset="2"/>
              <a:buChar char="Ø"/>
              <a:defRPr/>
            </a:pPr>
            <a:r>
              <a:rPr lang="es-ES" sz="1800" dirty="0"/>
              <a:t>Datos económicos (Facturación / Valor añadido bruto)</a:t>
            </a:r>
          </a:p>
          <a:p>
            <a:pPr marL="342900" indent="-342900">
              <a:defRPr/>
            </a:pPr>
            <a:endParaRPr lang="es-ES" sz="1800" dirty="0"/>
          </a:p>
          <a:p>
            <a:pPr marL="342900" indent="-342900">
              <a:defRPr/>
            </a:pPr>
            <a:r>
              <a:rPr lang="es-ES" sz="1800" dirty="0"/>
              <a:t>Aspiración del informe: servir como punto de referencia en el estudio de la Economía Social aragonesa para las organizaciones y plataformas del sector, la Administración Pública y el ámbito científico-académico.</a:t>
            </a:r>
          </a:p>
          <a:p>
            <a:pPr marL="342900" indent="-342900">
              <a:defRPr/>
            </a:pPr>
            <a:endParaRPr lang="es-ES" sz="800" dirty="0"/>
          </a:p>
        </p:txBody>
      </p:sp>
      <p:pic>
        <p:nvPicPr>
          <p:cNvPr id="28676" name="0 Imag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4213" y="6189663"/>
            <a:ext cx="3087687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03984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6065838"/>
            <a:ext cx="9144000" cy="792162"/>
          </a:xfrm>
          <a:custGeom>
            <a:avLst/>
            <a:gdLst>
              <a:gd name="T0" fmla="+- 0 9 9"/>
              <a:gd name="T1" fmla="*/ T0 w 11991"/>
              <a:gd name="T2" fmla="*/ 265 h 265"/>
              <a:gd name="T3" fmla="+- 0 12000 9"/>
              <a:gd name="T4" fmla="*/ T3 w 11991"/>
              <a:gd name="T5" fmla="*/ 265 h 265"/>
              <a:gd name="T6" fmla="+- 0 12000 9"/>
              <a:gd name="T7" fmla="*/ T6 w 11991"/>
              <a:gd name="T8" fmla="*/ 0 h 265"/>
              <a:gd name="T9" fmla="+- 0 9 9"/>
              <a:gd name="T10" fmla="*/ T9 w 11991"/>
              <a:gd name="T11" fmla="*/ 0 h 265"/>
              <a:gd name="T12" fmla="+- 0 9 9"/>
              <a:gd name="T13" fmla="*/ T12 w 11991"/>
              <a:gd name="T14" fmla="*/ 265 h 265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  <a:cxn ang="0">
                <a:pos x="T13" y="T14"/>
              </a:cxn>
            </a:cxnLst>
            <a:rect l="0" t="0" r="r" b="b"/>
            <a:pathLst>
              <a:path w="11991" h="265">
                <a:moveTo>
                  <a:pt x="0" y="265"/>
                </a:moveTo>
                <a:lnTo>
                  <a:pt x="11991" y="265"/>
                </a:lnTo>
                <a:lnTo>
                  <a:pt x="11991" y="0"/>
                </a:lnTo>
                <a:lnTo>
                  <a:pt x="0" y="0"/>
                </a:lnTo>
                <a:lnTo>
                  <a:pt x="0" y="265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txBody>
          <a:bodyPr/>
          <a:lstStyle/>
          <a:p>
            <a:pPr>
              <a:defRPr/>
            </a:pPr>
            <a:endParaRPr lang="es-ES">
              <a:latin typeface="Arial" pitchFamily="34" charset="0"/>
            </a:endParaRPr>
          </a:p>
        </p:txBody>
      </p:sp>
      <p:sp>
        <p:nvSpPr>
          <p:cNvPr id="22530" name="Rectangle 4"/>
          <p:cNvSpPr>
            <a:spLocks noChangeArrowheads="1"/>
          </p:cNvSpPr>
          <p:nvPr/>
        </p:nvSpPr>
        <p:spPr bwMode="auto">
          <a:xfrm>
            <a:off x="395536" y="332656"/>
            <a:ext cx="8352927" cy="5472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999" tIns="46800" rIns="89999" bIns="46800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tabLst>
                <a:tab pos="6362700" algn="l"/>
                <a:tab pos="7805738" algn="l"/>
              </a:tabLst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tabLst>
                <a:tab pos="6362700" algn="l"/>
                <a:tab pos="7805738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spcBef>
                <a:spcPct val="20000"/>
              </a:spcBef>
              <a:buFont typeface="Arial" pitchFamily="34" charset="0"/>
              <a:buChar char="•"/>
              <a:tabLst>
                <a:tab pos="6362700" algn="l"/>
                <a:tab pos="7805738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buFont typeface="Arial" pitchFamily="34" charset="0"/>
              <a:buNone/>
              <a:defRPr/>
            </a:pPr>
            <a:r>
              <a:rPr lang="es-ES" sz="2000" b="1" dirty="0"/>
              <a:t>FUENTES DE INFORMACIÓN Y DATOS </a:t>
            </a:r>
          </a:p>
          <a:p>
            <a:pPr>
              <a:buFont typeface="Arial" pitchFamily="34" charset="0"/>
              <a:buNone/>
              <a:defRPr/>
            </a:pPr>
            <a:endParaRPr lang="es-ES" sz="1000" b="1" dirty="0"/>
          </a:p>
          <a:p>
            <a:pPr algn="just">
              <a:buNone/>
              <a:defRPr/>
            </a:pPr>
            <a:r>
              <a:rPr lang="es-ES" sz="1800" dirty="0"/>
              <a:t>Los datos se han obtenido en un marco de colaboración entre la Universidad, la Administración Pública y las entidades y plataformas del sector de la Economía Social. </a:t>
            </a:r>
          </a:p>
          <a:p>
            <a:pPr algn="just">
              <a:buNone/>
              <a:defRPr/>
            </a:pPr>
            <a:endParaRPr lang="es-ES" sz="1000" dirty="0"/>
          </a:p>
          <a:p>
            <a:pPr marL="719138" indent="-342900" algn="just">
              <a:buFont typeface="Wingdings" pitchFamily="2" charset="2"/>
              <a:buChar char="Ø"/>
              <a:defRPr/>
            </a:pPr>
            <a:r>
              <a:rPr lang="es-ES" sz="1800" b="1" dirty="0"/>
              <a:t>Agencia Tributaria </a:t>
            </a:r>
            <a:r>
              <a:rPr lang="es-ES" sz="1800" dirty="0"/>
              <a:t>(</a:t>
            </a:r>
            <a:r>
              <a:rPr lang="es-ES" sz="1800" i="1" dirty="0"/>
              <a:t>principal novedad metodológica</a:t>
            </a:r>
            <a:r>
              <a:rPr lang="es-ES" sz="1800" dirty="0"/>
              <a:t>) </a:t>
            </a:r>
            <a:r>
              <a:rPr lang="es-ES" sz="1800" dirty="0">
                <a:sym typeface="Wingdings" pitchFamily="2" charset="2"/>
              </a:rPr>
              <a:t> ventajas: datos económicos y de empleo fiables para asociaciones, fundaciones, cooperativas / inconvenientes: 2016 último año disponible </a:t>
            </a:r>
          </a:p>
          <a:p>
            <a:pPr marL="719138" indent="-342900" algn="just">
              <a:buFont typeface="Wingdings" pitchFamily="2" charset="2"/>
              <a:buChar char="Ø"/>
              <a:defRPr/>
            </a:pPr>
            <a:r>
              <a:rPr lang="es-ES" sz="1800" b="1" dirty="0">
                <a:sym typeface="Wingdings" pitchFamily="2" charset="2"/>
              </a:rPr>
              <a:t>MEYSS (Ministerio de Empleo y Seguridad Social)</a:t>
            </a:r>
          </a:p>
          <a:p>
            <a:pPr marL="719138" indent="-342900" algn="just">
              <a:buFont typeface="Wingdings" pitchFamily="2" charset="2"/>
              <a:buChar char="Ø"/>
              <a:defRPr/>
            </a:pPr>
            <a:r>
              <a:rPr lang="es-ES" sz="1800" b="1" dirty="0">
                <a:sym typeface="Wingdings" pitchFamily="2" charset="2"/>
              </a:rPr>
              <a:t>INE (Instituto Nacional de Estadística)</a:t>
            </a:r>
          </a:p>
          <a:p>
            <a:pPr marL="719138" indent="-342900" algn="just">
              <a:buFont typeface="Wingdings" pitchFamily="2" charset="2"/>
              <a:buChar char="Ø"/>
              <a:defRPr/>
            </a:pPr>
            <a:r>
              <a:rPr lang="es-ES" sz="1800" b="1" dirty="0">
                <a:sym typeface="Wingdings" pitchFamily="2" charset="2"/>
              </a:rPr>
              <a:t>Instituto Aragonés de Estadística</a:t>
            </a:r>
          </a:p>
          <a:p>
            <a:pPr marL="719138" indent="-342900" algn="just">
              <a:buFont typeface="Wingdings" pitchFamily="2" charset="2"/>
              <a:buChar char="Ø"/>
              <a:defRPr/>
            </a:pPr>
            <a:r>
              <a:rPr lang="es-ES" sz="1800" b="1" dirty="0">
                <a:sym typeface="Wingdings" pitchFamily="2" charset="2"/>
              </a:rPr>
              <a:t>INAEM (Instituto Aragonés de Empleo)</a:t>
            </a:r>
          </a:p>
          <a:p>
            <a:pPr marL="719138" indent="-342900" algn="just">
              <a:buFont typeface="Wingdings" pitchFamily="2" charset="2"/>
              <a:buChar char="Ø"/>
              <a:defRPr/>
            </a:pPr>
            <a:r>
              <a:rPr lang="es-ES" sz="1800" b="1" dirty="0">
                <a:sym typeface="Wingdings" pitchFamily="2" charset="2"/>
              </a:rPr>
              <a:t>CEPES-Aragón</a:t>
            </a:r>
            <a:r>
              <a:rPr lang="es-ES" sz="1800" dirty="0">
                <a:sym typeface="Wingdings" pitchFamily="2" charset="2"/>
              </a:rPr>
              <a:t>(AREI, Red Aragonesa, etc.)</a:t>
            </a:r>
          </a:p>
          <a:p>
            <a:pPr marL="719138" indent="-342900" algn="just">
              <a:buFont typeface="Wingdings" pitchFamily="2" charset="2"/>
              <a:buChar char="Ø"/>
              <a:defRPr/>
            </a:pPr>
            <a:r>
              <a:rPr lang="es-ES" sz="1800" b="1" dirty="0">
                <a:sym typeface="Wingdings" pitchFamily="2" charset="2"/>
              </a:rPr>
              <a:t>Registro de Asociaciones de Aragón</a:t>
            </a:r>
          </a:p>
          <a:p>
            <a:pPr marL="719138" indent="-342900" algn="just">
              <a:buFont typeface="Wingdings" pitchFamily="2" charset="2"/>
              <a:buChar char="Ø"/>
              <a:defRPr/>
            </a:pPr>
            <a:r>
              <a:rPr lang="es-ES" sz="1800" b="1" dirty="0">
                <a:sym typeface="Wingdings" pitchFamily="2" charset="2"/>
              </a:rPr>
              <a:t>Registro de Fundaciones de Aragón</a:t>
            </a:r>
          </a:p>
          <a:p>
            <a:pPr marL="719138" indent="-342900" algn="just">
              <a:buFont typeface="Wingdings" pitchFamily="2" charset="2"/>
              <a:buChar char="Ø"/>
              <a:defRPr/>
            </a:pPr>
            <a:r>
              <a:rPr lang="es-ES" sz="1800" b="1" dirty="0">
                <a:sym typeface="Wingdings" pitchFamily="2" charset="2"/>
              </a:rPr>
              <a:t>Registro de Sociedades Agrarias de Transformación de Aragón</a:t>
            </a:r>
          </a:p>
          <a:p>
            <a:pPr marL="719138" indent="-342900" algn="just">
              <a:buFont typeface="Wingdings" pitchFamily="2" charset="2"/>
              <a:buChar char="Ø"/>
              <a:defRPr/>
            </a:pPr>
            <a:endParaRPr lang="es-ES" sz="1800" dirty="0">
              <a:sym typeface="Wingdings" pitchFamily="2" charset="2"/>
            </a:endParaRPr>
          </a:p>
          <a:p>
            <a:pPr marL="719138" indent="-342900" algn="just">
              <a:buFont typeface="Wingdings" pitchFamily="2" charset="2"/>
              <a:buChar char="Ø"/>
              <a:defRPr/>
            </a:pPr>
            <a:endParaRPr lang="es-ES" sz="1800" dirty="0"/>
          </a:p>
        </p:txBody>
      </p:sp>
      <p:pic>
        <p:nvPicPr>
          <p:cNvPr id="28676" name="0 Imag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4213" y="6189663"/>
            <a:ext cx="3087687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44487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6065838"/>
            <a:ext cx="9144000" cy="792162"/>
          </a:xfrm>
          <a:custGeom>
            <a:avLst/>
            <a:gdLst>
              <a:gd name="T0" fmla="+- 0 9 9"/>
              <a:gd name="T1" fmla="*/ T0 w 11991"/>
              <a:gd name="T2" fmla="*/ 265 h 265"/>
              <a:gd name="T3" fmla="+- 0 12000 9"/>
              <a:gd name="T4" fmla="*/ T3 w 11991"/>
              <a:gd name="T5" fmla="*/ 265 h 265"/>
              <a:gd name="T6" fmla="+- 0 12000 9"/>
              <a:gd name="T7" fmla="*/ T6 w 11991"/>
              <a:gd name="T8" fmla="*/ 0 h 265"/>
              <a:gd name="T9" fmla="+- 0 9 9"/>
              <a:gd name="T10" fmla="*/ T9 w 11991"/>
              <a:gd name="T11" fmla="*/ 0 h 265"/>
              <a:gd name="T12" fmla="+- 0 9 9"/>
              <a:gd name="T13" fmla="*/ T12 w 11991"/>
              <a:gd name="T14" fmla="*/ 265 h 265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  <a:cxn ang="0">
                <a:pos x="T13" y="T14"/>
              </a:cxn>
            </a:cxnLst>
            <a:rect l="0" t="0" r="r" b="b"/>
            <a:pathLst>
              <a:path w="11991" h="265">
                <a:moveTo>
                  <a:pt x="0" y="265"/>
                </a:moveTo>
                <a:lnTo>
                  <a:pt x="11991" y="265"/>
                </a:lnTo>
                <a:lnTo>
                  <a:pt x="11991" y="0"/>
                </a:lnTo>
                <a:lnTo>
                  <a:pt x="0" y="0"/>
                </a:lnTo>
                <a:lnTo>
                  <a:pt x="0" y="265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txBody>
          <a:bodyPr/>
          <a:lstStyle/>
          <a:p>
            <a:pPr>
              <a:defRPr/>
            </a:pPr>
            <a:endParaRPr lang="es-ES">
              <a:latin typeface="Arial" pitchFamily="34" charset="0"/>
            </a:endParaRPr>
          </a:p>
        </p:txBody>
      </p:sp>
      <p:sp>
        <p:nvSpPr>
          <p:cNvPr id="22530" name="Rectangle 4"/>
          <p:cNvSpPr>
            <a:spLocks noChangeArrowheads="1"/>
          </p:cNvSpPr>
          <p:nvPr/>
        </p:nvSpPr>
        <p:spPr bwMode="auto">
          <a:xfrm>
            <a:off x="395536" y="692696"/>
            <a:ext cx="8352927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999" tIns="46800" rIns="89999" bIns="46800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tabLst>
                <a:tab pos="6362700" algn="l"/>
                <a:tab pos="7805738" algn="l"/>
              </a:tabLst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tabLst>
                <a:tab pos="6362700" algn="l"/>
                <a:tab pos="7805738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spcBef>
                <a:spcPct val="20000"/>
              </a:spcBef>
              <a:buFont typeface="Arial" pitchFamily="34" charset="0"/>
              <a:buChar char="•"/>
              <a:tabLst>
                <a:tab pos="6362700" algn="l"/>
                <a:tab pos="7805738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6362700" algn="l"/>
                <a:tab pos="7805738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buFont typeface="Arial" pitchFamily="34" charset="0"/>
              <a:buNone/>
              <a:defRPr/>
            </a:pPr>
            <a:r>
              <a:rPr lang="es-ES" sz="2000" b="1" dirty="0"/>
              <a:t>PUBLICACIONES REALIZADAS</a:t>
            </a:r>
          </a:p>
          <a:p>
            <a:pPr>
              <a:buFont typeface="Arial" pitchFamily="34" charset="0"/>
              <a:buNone/>
              <a:defRPr/>
            </a:pPr>
            <a:endParaRPr lang="es-ES" sz="1000" b="1" dirty="0"/>
          </a:p>
          <a:p>
            <a:pPr marL="719138" indent="-342900" algn="just">
              <a:buFont typeface="Wingdings" pitchFamily="2" charset="2"/>
              <a:buChar char="Ø"/>
              <a:defRPr/>
            </a:pPr>
            <a:endParaRPr lang="es-ES" sz="1800" dirty="0">
              <a:sym typeface="Wingdings" pitchFamily="2" charset="2"/>
            </a:endParaRPr>
          </a:p>
          <a:p>
            <a:pPr marL="719138" indent="-342900" algn="just">
              <a:buFont typeface="Wingdings" pitchFamily="2" charset="2"/>
              <a:buChar char="Ø"/>
              <a:defRPr/>
            </a:pPr>
            <a:endParaRPr lang="es-ES" sz="1800" dirty="0"/>
          </a:p>
        </p:txBody>
      </p:sp>
      <p:pic>
        <p:nvPicPr>
          <p:cNvPr id="28676" name="0 Imag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4213" y="6189663"/>
            <a:ext cx="3087687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1403648" y="1628800"/>
            <a:ext cx="59766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s-ES" b="1" dirty="0"/>
              <a:t>Informes</a:t>
            </a:r>
          </a:p>
          <a:p>
            <a:pPr marL="285750" indent="-285750">
              <a:buFont typeface="Calibri" panose="020F0502020204030204" pitchFamily="34" charset="0"/>
              <a:buChar char="-"/>
            </a:pPr>
            <a:r>
              <a:rPr lang="es-ES" dirty="0"/>
              <a:t>Informe de la Economía Social en Aragón, 2017 </a:t>
            </a:r>
          </a:p>
          <a:p>
            <a:pPr marL="285750" indent="-285750">
              <a:buFont typeface="Calibri" panose="020F0502020204030204" pitchFamily="34" charset="0"/>
              <a:buChar char="-"/>
            </a:pPr>
            <a:r>
              <a:rPr lang="es-ES" dirty="0"/>
              <a:t>Informe de la Economía Social en Aragón, 2016</a:t>
            </a:r>
          </a:p>
          <a:p>
            <a:pPr marL="285750" indent="-285750">
              <a:buFont typeface="Calibri" panose="020F0502020204030204" pitchFamily="34" charset="0"/>
              <a:buChar char="-"/>
            </a:pPr>
            <a:r>
              <a:rPr lang="es-ES" dirty="0"/>
              <a:t>Informe de la Economía Social en Aragón, 2015 </a:t>
            </a:r>
          </a:p>
          <a:p>
            <a:pPr>
              <a:buNone/>
            </a:pPr>
            <a:endParaRPr lang="es-ES" b="1" dirty="0"/>
          </a:p>
          <a:p>
            <a:pPr>
              <a:buNone/>
            </a:pPr>
            <a:r>
              <a:rPr lang="es-ES" b="1" dirty="0"/>
              <a:t>Otras publicaciones</a:t>
            </a:r>
          </a:p>
          <a:p>
            <a:pPr marL="285750" indent="-285750">
              <a:buFont typeface="Calibri" panose="020F0502020204030204" pitchFamily="34" charset="0"/>
              <a:buChar char="-"/>
            </a:pPr>
            <a:r>
              <a:rPr lang="es-ES" dirty="0"/>
              <a:t>Estudios de Caso para la Docencia en Empresa Social y Economía Social, 2018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985069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Diseñ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Diseñ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5_Diseño personalizado">
  <a:themeElements>
    <a:clrScheme name="5_Diseño personalizado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5_Diseño personalizado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5_Diseño personalizado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6_Diseño personalizado">
  <a:themeElements>
    <a:clrScheme name="6_Diseño personalizado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6_Diseño personalizado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6_Diseño personalizado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7_Diseño personalizado">
  <a:themeElements>
    <a:clrScheme name="7_Diseño personalizado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7_Diseño personalizado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7_Diseño personalizado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8_Diseño personalizado">
  <a:themeElements>
    <a:clrScheme name="8_Diseño personalizado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8_Diseño personalizado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8_Diseño personalizado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Tema2</Template>
  <TotalTime>7039</TotalTime>
  <Words>996</Words>
  <Application>Microsoft Office PowerPoint</Application>
  <PresentationFormat>Presentación en pantalla (4:3)</PresentationFormat>
  <Paragraphs>256</Paragraphs>
  <Slides>14</Slides>
  <Notes>0</Notes>
  <HiddenSlides>4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9</vt:i4>
      </vt:variant>
      <vt:variant>
        <vt:lpstr>Títulos de diapositiva</vt:lpstr>
      </vt:variant>
      <vt:variant>
        <vt:i4>14</vt:i4>
      </vt:variant>
    </vt:vector>
  </HeadingPairs>
  <TitlesOfParts>
    <vt:vector size="27" baseType="lpstr">
      <vt:lpstr>Arial</vt:lpstr>
      <vt:lpstr>Calibri</vt:lpstr>
      <vt:lpstr>Cambria</vt:lpstr>
      <vt:lpstr>Wingdings</vt:lpstr>
      <vt:lpstr>Tema2</vt:lpstr>
      <vt:lpstr>2_Diseño personalizado</vt:lpstr>
      <vt:lpstr>1_Diseño personalizado</vt:lpstr>
      <vt:lpstr>5_Diseño personalizado</vt:lpstr>
      <vt:lpstr>6_Diseño personalizado</vt:lpstr>
      <vt:lpstr>7_Diseño personalizado</vt:lpstr>
      <vt:lpstr>8_Diseño personalizado</vt:lpstr>
      <vt:lpstr>Tema de Office</vt:lpstr>
      <vt:lpstr>1_Tema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Universidad de Zaragoza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Carmen Marcuello</dc:creator>
  <cp:lastModifiedBy>Bogdan  Marhelka</cp:lastModifiedBy>
  <cp:revision>147</cp:revision>
  <cp:lastPrinted>2016-11-25T08:10:46Z</cp:lastPrinted>
  <dcterms:created xsi:type="dcterms:W3CDTF">2007-12-28T11:46:18Z</dcterms:created>
  <dcterms:modified xsi:type="dcterms:W3CDTF">2022-11-15T11:27:55Z</dcterms:modified>
</cp:coreProperties>
</file>