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689" r:id="rId4"/>
    <p:sldMasterId id="2147483701" r:id="rId5"/>
    <p:sldMasterId id="2147483713" r:id="rId6"/>
    <p:sldMasterId id="2147483725" r:id="rId7"/>
    <p:sldMasterId id="2147484235" r:id="rId8"/>
  </p:sldMasterIdLst>
  <p:handoutMasterIdLst>
    <p:handoutMasterId r:id="rId29"/>
  </p:handoutMasterIdLst>
  <p:sldIdLst>
    <p:sldId id="285" r:id="rId9"/>
    <p:sldId id="309" r:id="rId10"/>
    <p:sldId id="307" r:id="rId11"/>
    <p:sldId id="286" r:id="rId12"/>
    <p:sldId id="290" r:id="rId13"/>
    <p:sldId id="332" r:id="rId14"/>
    <p:sldId id="311" r:id="rId15"/>
    <p:sldId id="289" r:id="rId16"/>
    <p:sldId id="312" r:id="rId17"/>
    <p:sldId id="313" r:id="rId18"/>
    <p:sldId id="325" r:id="rId19"/>
    <p:sldId id="320" r:id="rId20"/>
    <p:sldId id="326" r:id="rId21"/>
    <p:sldId id="321" r:id="rId22"/>
    <p:sldId id="327" r:id="rId23"/>
    <p:sldId id="333" r:id="rId24"/>
    <p:sldId id="314" r:id="rId25"/>
    <p:sldId id="330" r:id="rId26"/>
    <p:sldId id="331" r:id="rId27"/>
    <p:sldId id="329" r:id="rId28"/>
  </p:sldIdLst>
  <p:sldSz cx="9144000" cy="6858000" type="screen4x3"/>
  <p:notesSz cx="6797675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993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4962" autoAdjust="0"/>
  </p:normalViewPr>
  <p:slideViewPr>
    <p:cSldViewPr>
      <p:cViewPr varScale="1">
        <p:scale>
          <a:sx n="66" d="100"/>
          <a:sy n="66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979A16-07A4-479C-86C5-017FFEB600D9}" type="doc">
      <dgm:prSet loTypeId="urn:microsoft.com/office/officeart/2011/layout/HexagonRadial#1" loCatId="cycle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F9B4D090-CAB9-4697-9AB3-74F65EDF0BBA}">
      <dgm:prSet phldrT="[Texto]" custT="1"/>
      <dgm:spPr/>
      <dgm:t>
        <a:bodyPr/>
        <a:lstStyle/>
        <a:p>
          <a:r>
            <a:rPr lang="es-ES" sz="1400" b="1" dirty="0"/>
            <a:t>ECONOMÍA SOCIAL</a:t>
          </a:r>
        </a:p>
      </dgm:t>
    </dgm:pt>
    <dgm:pt modelId="{58E3F956-DFBB-47AC-B081-F3FD5566DCEF}" type="parTrans" cxnId="{14EC8444-C9C1-4C32-852E-98C3009C7A20}">
      <dgm:prSet/>
      <dgm:spPr/>
      <dgm:t>
        <a:bodyPr/>
        <a:lstStyle/>
        <a:p>
          <a:endParaRPr lang="es-ES"/>
        </a:p>
      </dgm:t>
    </dgm:pt>
    <dgm:pt modelId="{CCA33E2D-9AE7-4102-8D03-E3289860ED44}" type="sibTrans" cxnId="{14EC8444-C9C1-4C32-852E-98C3009C7A20}">
      <dgm:prSet/>
      <dgm:spPr/>
      <dgm:t>
        <a:bodyPr/>
        <a:lstStyle/>
        <a:p>
          <a:endParaRPr lang="es-ES"/>
        </a:p>
      </dgm:t>
    </dgm:pt>
    <dgm:pt modelId="{57FFDAE5-BF63-48B7-8D78-8C506EB9818E}">
      <dgm:prSet phldrT="[Texto]" custT="1"/>
      <dgm:spPr/>
      <dgm:t>
        <a:bodyPr/>
        <a:lstStyle/>
        <a:p>
          <a:r>
            <a:rPr lang="es-ES" sz="1400" b="1" dirty="0"/>
            <a:t>Sociedades cooperativas</a:t>
          </a:r>
        </a:p>
      </dgm:t>
    </dgm:pt>
    <dgm:pt modelId="{211A11DD-5A3E-429B-9042-C9FC9C6AD8D3}" type="parTrans" cxnId="{E1EF894B-8E08-4459-A25C-865057B08811}">
      <dgm:prSet/>
      <dgm:spPr/>
      <dgm:t>
        <a:bodyPr/>
        <a:lstStyle/>
        <a:p>
          <a:endParaRPr lang="es-ES"/>
        </a:p>
      </dgm:t>
    </dgm:pt>
    <dgm:pt modelId="{CF872542-F440-4CAC-9DD4-DB787DBB593F}" type="sibTrans" cxnId="{E1EF894B-8E08-4459-A25C-865057B08811}">
      <dgm:prSet/>
      <dgm:spPr/>
      <dgm:t>
        <a:bodyPr/>
        <a:lstStyle/>
        <a:p>
          <a:endParaRPr lang="es-ES"/>
        </a:p>
      </dgm:t>
    </dgm:pt>
    <dgm:pt modelId="{7A073449-0667-43AF-B143-5A1E233ADD9E}">
      <dgm:prSet phldrT="[Texto]" custT="1"/>
      <dgm:spPr/>
      <dgm:t>
        <a:bodyPr/>
        <a:lstStyle/>
        <a:p>
          <a:r>
            <a:rPr lang="es-ES" sz="1400" b="1" dirty="0"/>
            <a:t>Sociedades Laborales</a:t>
          </a:r>
        </a:p>
      </dgm:t>
    </dgm:pt>
    <dgm:pt modelId="{128D35E2-9ECB-4318-94C6-399A463BC305}" type="parTrans" cxnId="{581EBBF2-5C32-47B3-B8D0-F20A4DB70C67}">
      <dgm:prSet/>
      <dgm:spPr/>
      <dgm:t>
        <a:bodyPr/>
        <a:lstStyle/>
        <a:p>
          <a:endParaRPr lang="es-ES"/>
        </a:p>
      </dgm:t>
    </dgm:pt>
    <dgm:pt modelId="{0C92E231-2367-4052-8CF0-88576A44B94B}" type="sibTrans" cxnId="{581EBBF2-5C32-47B3-B8D0-F20A4DB70C67}">
      <dgm:prSet/>
      <dgm:spPr/>
      <dgm:t>
        <a:bodyPr/>
        <a:lstStyle/>
        <a:p>
          <a:endParaRPr lang="es-ES"/>
        </a:p>
      </dgm:t>
    </dgm:pt>
    <dgm:pt modelId="{1C3F169C-8742-4B09-8D0E-61791B9F189C}">
      <dgm:prSet phldrT="[Texto]" custT="1"/>
      <dgm:spPr/>
      <dgm:t>
        <a:bodyPr/>
        <a:lstStyle/>
        <a:p>
          <a:r>
            <a:rPr lang="es-ES" sz="1400" b="1" dirty="0"/>
            <a:t>Asociaciones y Fundaciones</a:t>
          </a:r>
        </a:p>
      </dgm:t>
    </dgm:pt>
    <dgm:pt modelId="{07E8F0DD-B5AE-4B87-B011-067D7BE9B293}" type="parTrans" cxnId="{0E3DDF30-704A-496B-BC21-A69252BB59B7}">
      <dgm:prSet/>
      <dgm:spPr/>
      <dgm:t>
        <a:bodyPr/>
        <a:lstStyle/>
        <a:p>
          <a:endParaRPr lang="es-ES"/>
        </a:p>
      </dgm:t>
    </dgm:pt>
    <dgm:pt modelId="{4133A05E-9ECA-43FE-9142-963076FB7EFC}" type="sibTrans" cxnId="{0E3DDF30-704A-496B-BC21-A69252BB59B7}">
      <dgm:prSet/>
      <dgm:spPr/>
      <dgm:t>
        <a:bodyPr/>
        <a:lstStyle/>
        <a:p>
          <a:endParaRPr lang="es-ES"/>
        </a:p>
      </dgm:t>
    </dgm:pt>
    <dgm:pt modelId="{573B2736-4CCC-4164-B958-0EB0A4E873B9}">
      <dgm:prSet phldrT="[Texto]" custT="1"/>
      <dgm:spPr/>
      <dgm:t>
        <a:bodyPr/>
        <a:lstStyle/>
        <a:p>
          <a:r>
            <a:rPr lang="es-ES" sz="1400" b="1" dirty="0"/>
            <a:t>Sociedades Agrarias de Transforma-</a:t>
          </a:r>
          <a:r>
            <a:rPr lang="es-ES" sz="1400" b="1" dirty="0" err="1"/>
            <a:t>ción</a:t>
          </a:r>
          <a:endParaRPr lang="es-ES" sz="1400" b="1" dirty="0"/>
        </a:p>
      </dgm:t>
    </dgm:pt>
    <dgm:pt modelId="{1E21AB59-D800-49A3-A565-AC89C9DCF4FC}" type="parTrans" cxnId="{DA24B4AA-91B6-4898-B129-94A5E1B57D35}">
      <dgm:prSet/>
      <dgm:spPr/>
      <dgm:t>
        <a:bodyPr/>
        <a:lstStyle/>
        <a:p>
          <a:endParaRPr lang="es-ES"/>
        </a:p>
      </dgm:t>
    </dgm:pt>
    <dgm:pt modelId="{A0258B2C-3055-4D43-B8AD-F77B5F698D6F}" type="sibTrans" cxnId="{DA24B4AA-91B6-4898-B129-94A5E1B57D35}">
      <dgm:prSet/>
      <dgm:spPr/>
      <dgm:t>
        <a:bodyPr/>
        <a:lstStyle/>
        <a:p>
          <a:endParaRPr lang="es-ES"/>
        </a:p>
      </dgm:t>
    </dgm:pt>
    <dgm:pt modelId="{6F02BB7A-04E4-443F-926C-0B4AD5E51D6E}">
      <dgm:prSet phldrT="[Texto]" custT="1"/>
      <dgm:spPr/>
      <dgm:t>
        <a:bodyPr/>
        <a:lstStyle/>
        <a:p>
          <a:r>
            <a:rPr lang="es-ES" sz="1400" b="1" dirty="0"/>
            <a:t>Empresas de Inserción</a:t>
          </a:r>
        </a:p>
      </dgm:t>
    </dgm:pt>
    <dgm:pt modelId="{9FD5E582-0801-4853-A45D-61AF6E8741D1}" type="parTrans" cxnId="{506530A7-75CA-4D6B-AE4B-5F163F4899B1}">
      <dgm:prSet/>
      <dgm:spPr/>
      <dgm:t>
        <a:bodyPr/>
        <a:lstStyle/>
        <a:p>
          <a:endParaRPr lang="es-ES"/>
        </a:p>
      </dgm:t>
    </dgm:pt>
    <dgm:pt modelId="{78BE74A7-B01D-4B00-B110-02B310203A13}" type="sibTrans" cxnId="{506530A7-75CA-4D6B-AE4B-5F163F4899B1}">
      <dgm:prSet/>
      <dgm:spPr/>
      <dgm:t>
        <a:bodyPr/>
        <a:lstStyle/>
        <a:p>
          <a:endParaRPr lang="es-ES"/>
        </a:p>
      </dgm:t>
    </dgm:pt>
    <dgm:pt modelId="{9501FDBB-7CFF-48FD-A68F-F7F3E94DC118}">
      <dgm:prSet phldrT="[Texto]" custT="1"/>
      <dgm:spPr/>
      <dgm:t>
        <a:bodyPr/>
        <a:lstStyle/>
        <a:p>
          <a:r>
            <a:rPr lang="es-ES" sz="1400" b="1" dirty="0"/>
            <a:t>Centros Especiales de Empleo</a:t>
          </a:r>
        </a:p>
      </dgm:t>
    </dgm:pt>
    <dgm:pt modelId="{C9873CFC-784F-4BD7-AB75-89498ABB2245}" type="parTrans" cxnId="{D8351F87-E9B0-4D33-9F40-153DB5A3DD6B}">
      <dgm:prSet/>
      <dgm:spPr/>
      <dgm:t>
        <a:bodyPr/>
        <a:lstStyle/>
        <a:p>
          <a:endParaRPr lang="es-ES"/>
        </a:p>
      </dgm:t>
    </dgm:pt>
    <dgm:pt modelId="{B615A790-6FA9-4780-B65D-BF84F11C8BF1}" type="sibTrans" cxnId="{D8351F87-E9B0-4D33-9F40-153DB5A3DD6B}">
      <dgm:prSet/>
      <dgm:spPr/>
      <dgm:t>
        <a:bodyPr/>
        <a:lstStyle/>
        <a:p>
          <a:endParaRPr lang="es-ES"/>
        </a:p>
      </dgm:t>
    </dgm:pt>
    <dgm:pt modelId="{39438750-F39E-45C1-8DB8-33B66A1E6A5B}">
      <dgm:prSet phldrT="[Texto]" custT="1"/>
      <dgm:spPr/>
      <dgm:t>
        <a:bodyPr/>
        <a:lstStyle/>
        <a:p>
          <a:endParaRPr lang="es-ES"/>
        </a:p>
      </dgm:t>
    </dgm:pt>
    <dgm:pt modelId="{469C1953-C27B-48EF-AD37-502AA17EBC13}" type="parTrans" cxnId="{369AE18F-CC29-4404-99BD-9A72FE8EA2D7}">
      <dgm:prSet/>
      <dgm:spPr/>
      <dgm:t>
        <a:bodyPr/>
        <a:lstStyle/>
        <a:p>
          <a:endParaRPr lang="es-ES"/>
        </a:p>
      </dgm:t>
    </dgm:pt>
    <dgm:pt modelId="{1D6632C9-F459-417D-99C8-1DB08D5692D6}" type="sibTrans" cxnId="{369AE18F-CC29-4404-99BD-9A72FE8EA2D7}">
      <dgm:prSet/>
      <dgm:spPr/>
      <dgm:t>
        <a:bodyPr/>
        <a:lstStyle/>
        <a:p>
          <a:endParaRPr lang="es-ES"/>
        </a:p>
      </dgm:t>
    </dgm:pt>
    <dgm:pt modelId="{4F19C583-EE7F-4960-92CF-6EBD4A8EE6E4}">
      <dgm:prSet phldrT="[Texto]" custT="1"/>
      <dgm:spPr/>
      <dgm:t>
        <a:bodyPr/>
        <a:lstStyle/>
        <a:p>
          <a:endParaRPr lang="es-ES" sz="2000" b="1" dirty="0"/>
        </a:p>
      </dgm:t>
    </dgm:pt>
    <dgm:pt modelId="{F42082C9-B2FC-4217-A2BB-C42425E72D05}" type="parTrans" cxnId="{8E84FB40-280D-4BCC-B4E7-8EBB9226F6BA}">
      <dgm:prSet/>
      <dgm:spPr/>
      <dgm:t>
        <a:bodyPr/>
        <a:lstStyle/>
        <a:p>
          <a:endParaRPr lang="es-ES"/>
        </a:p>
      </dgm:t>
    </dgm:pt>
    <dgm:pt modelId="{3FC6DB9C-3E69-497B-9818-A96FDDC2CF1D}" type="sibTrans" cxnId="{8E84FB40-280D-4BCC-B4E7-8EBB9226F6BA}">
      <dgm:prSet/>
      <dgm:spPr/>
      <dgm:t>
        <a:bodyPr/>
        <a:lstStyle/>
        <a:p>
          <a:endParaRPr lang="es-ES"/>
        </a:p>
      </dgm:t>
    </dgm:pt>
    <dgm:pt modelId="{BEC6D1BA-C7D9-4B6A-B33C-E2A2A217AE44}" type="pres">
      <dgm:prSet presAssocID="{8B979A16-07A4-479C-86C5-017FFEB600D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3BA8830-1FC3-4251-93A3-19E0530AE68A}" type="pres">
      <dgm:prSet presAssocID="{F9B4D090-CAB9-4697-9AB3-74F65EDF0BBA}" presName="Parent" presStyleLbl="node0" presStyleIdx="0" presStyleCnt="1">
        <dgm:presLayoutVars>
          <dgm:chMax val="6"/>
          <dgm:chPref val="6"/>
        </dgm:presLayoutVars>
      </dgm:prSet>
      <dgm:spPr/>
    </dgm:pt>
    <dgm:pt modelId="{997CBD26-BD84-42A0-BC30-13F07DE0D15B}" type="pres">
      <dgm:prSet presAssocID="{57FFDAE5-BF63-48B7-8D78-8C506EB9818E}" presName="Accent1" presStyleCnt="0"/>
      <dgm:spPr/>
    </dgm:pt>
    <dgm:pt modelId="{E696F7EA-1CA4-46ED-B9B3-6AC0BD499D4A}" type="pres">
      <dgm:prSet presAssocID="{57FFDAE5-BF63-48B7-8D78-8C506EB9818E}" presName="Accent" presStyleLbl="bgShp" presStyleIdx="0" presStyleCnt="6"/>
      <dgm:spPr/>
    </dgm:pt>
    <dgm:pt modelId="{4A57CE21-E4CC-43D0-A8C9-CF09F429B20B}" type="pres">
      <dgm:prSet presAssocID="{57FFDAE5-BF63-48B7-8D78-8C506EB9818E}" presName="Child1" presStyleLbl="node1" presStyleIdx="0" presStyleCnt="6" custScaleX="105822" custLinFactNeighborX="-213">
        <dgm:presLayoutVars>
          <dgm:chMax val="0"/>
          <dgm:chPref val="0"/>
          <dgm:bulletEnabled val="1"/>
        </dgm:presLayoutVars>
      </dgm:prSet>
      <dgm:spPr/>
    </dgm:pt>
    <dgm:pt modelId="{97732A4B-CCEC-4C61-B138-55A4DF711421}" type="pres">
      <dgm:prSet presAssocID="{7A073449-0667-43AF-B143-5A1E233ADD9E}" presName="Accent2" presStyleCnt="0"/>
      <dgm:spPr/>
    </dgm:pt>
    <dgm:pt modelId="{E44BACE1-6785-43E5-922B-A83E5D8E4072}" type="pres">
      <dgm:prSet presAssocID="{7A073449-0667-43AF-B143-5A1E233ADD9E}" presName="Accent" presStyleLbl="bgShp" presStyleIdx="1" presStyleCnt="6"/>
      <dgm:spPr/>
    </dgm:pt>
    <dgm:pt modelId="{A8B6B5D8-699A-43DB-A4F4-9209C27F9143}" type="pres">
      <dgm:prSet presAssocID="{7A073449-0667-43AF-B143-5A1E233ADD9E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6785CA07-ED7A-48F8-BCEF-5C60CE34F2ED}" type="pres">
      <dgm:prSet presAssocID="{1C3F169C-8742-4B09-8D0E-61791B9F189C}" presName="Accent3" presStyleCnt="0"/>
      <dgm:spPr/>
    </dgm:pt>
    <dgm:pt modelId="{41CA9CB6-F1CB-40AA-AE1D-24914DD85E9D}" type="pres">
      <dgm:prSet presAssocID="{1C3F169C-8742-4B09-8D0E-61791B9F189C}" presName="Accent" presStyleLbl="bgShp" presStyleIdx="2" presStyleCnt="6"/>
      <dgm:spPr/>
    </dgm:pt>
    <dgm:pt modelId="{4970B6A4-2636-4129-B6C9-16775D387E57}" type="pres">
      <dgm:prSet presAssocID="{1C3F169C-8742-4B09-8D0E-61791B9F189C}" presName="Child3" presStyleLbl="node1" presStyleIdx="2" presStyleCnt="6" custScaleX="114409" custScaleY="102752">
        <dgm:presLayoutVars>
          <dgm:chMax val="0"/>
          <dgm:chPref val="0"/>
          <dgm:bulletEnabled val="1"/>
        </dgm:presLayoutVars>
      </dgm:prSet>
      <dgm:spPr/>
    </dgm:pt>
    <dgm:pt modelId="{FC5B7907-711A-4EF9-A055-E10DAD3DC41B}" type="pres">
      <dgm:prSet presAssocID="{573B2736-4CCC-4164-B958-0EB0A4E873B9}" presName="Accent4" presStyleCnt="0"/>
      <dgm:spPr/>
    </dgm:pt>
    <dgm:pt modelId="{BD4A7484-9AE9-4D99-9587-8670DCA280EF}" type="pres">
      <dgm:prSet presAssocID="{573B2736-4CCC-4164-B958-0EB0A4E873B9}" presName="Accent" presStyleLbl="bgShp" presStyleIdx="3" presStyleCnt="6"/>
      <dgm:spPr/>
    </dgm:pt>
    <dgm:pt modelId="{8F928A8B-0327-46D9-9419-EDFB6BA3A6CA}" type="pres">
      <dgm:prSet presAssocID="{573B2736-4CCC-4164-B958-0EB0A4E873B9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F72223F0-148F-4C29-81F3-FDDC603023D8}" type="pres">
      <dgm:prSet presAssocID="{6F02BB7A-04E4-443F-926C-0B4AD5E51D6E}" presName="Accent5" presStyleCnt="0"/>
      <dgm:spPr/>
    </dgm:pt>
    <dgm:pt modelId="{08B84D36-F895-46D5-B1FC-4C71486B3BE5}" type="pres">
      <dgm:prSet presAssocID="{6F02BB7A-04E4-443F-926C-0B4AD5E51D6E}" presName="Accent" presStyleLbl="bgShp" presStyleIdx="4" presStyleCnt="6"/>
      <dgm:spPr/>
    </dgm:pt>
    <dgm:pt modelId="{02779D4B-023D-46B8-9BF9-A79C746F9637}" type="pres">
      <dgm:prSet presAssocID="{6F02BB7A-04E4-443F-926C-0B4AD5E51D6E}" presName="Child5" presStyleLbl="node1" presStyleIdx="4" presStyleCnt="6" custScaleX="108208">
        <dgm:presLayoutVars>
          <dgm:chMax val="0"/>
          <dgm:chPref val="0"/>
          <dgm:bulletEnabled val="1"/>
        </dgm:presLayoutVars>
      </dgm:prSet>
      <dgm:spPr/>
    </dgm:pt>
    <dgm:pt modelId="{AF35EBDD-D3F7-4E42-917E-1869C4DAAF3D}" type="pres">
      <dgm:prSet presAssocID="{9501FDBB-7CFF-48FD-A68F-F7F3E94DC118}" presName="Accent6" presStyleCnt="0"/>
      <dgm:spPr/>
    </dgm:pt>
    <dgm:pt modelId="{3ACB74F6-830E-43B3-8692-055886F105FB}" type="pres">
      <dgm:prSet presAssocID="{9501FDBB-7CFF-48FD-A68F-F7F3E94DC118}" presName="Accent" presStyleLbl="bgShp" presStyleIdx="5" presStyleCnt="6"/>
      <dgm:spPr/>
    </dgm:pt>
    <dgm:pt modelId="{2AE33FEB-1A27-4A07-99AC-6B6703006BBA}" type="pres">
      <dgm:prSet presAssocID="{9501FDBB-7CFF-48FD-A68F-F7F3E94DC118}" presName="Child6" presStyleLbl="node1" presStyleIdx="5" presStyleCnt="6" custScaleX="111780" custLinFactNeighborX="-266" custLinFactNeighborY="-1700">
        <dgm:presLayoutVars>
          <dgm:chMax val="0"/>
          <dgm:chPref val="0"/>
          <dgm:bulletEnabled val="1"/>
        </dgm:presLayoutVars>
      </dgm:prSet>
      <dgm:spPr/>
    </dgm:pt>
  </dgm:ptLst>
  <dgm:cxnLst>
    <dgm:cxn modelId="{0E3DDF30-704A-496B-BC21-A69252BB59B7}" srcId="{F9B4D090-CAB9-4697-9AB3-74F65EDF0BBA}" destId="{1C3F169C-8742-4B09-8D0E-61791B9F189C}" srcOrd="2" destOrd="0" parTransId="{07E8F0DD-B5AE-4B87-B011-067D7BE9B293}" sibTransId="{4133A05E-9ECA-43FE-9142-963076FB7EFC}"/>
    <dgm:cxn modelId="{B9B70D32-E1D0-4EA2-8413-233B262E8457}" type="presOf" srcId="{F9B4D090-CAB9-4697-9AB3-74F65EDF0BBA}" destId="{93BA8830-1FC3-4251-93A3-19E0530AE68A}" srcOrd="0" destOrd="0" presId="urn:microsoft.com/office/officeart/2011/layout/HexagonRadial#1"/>
    <dgm:cxn modelId="{D0172239-F889-421A-B99F-F1EE79ACBF44}" type="presOf" srcId="{6F02BB7A-04E4-443F-926C-0B4AD5E51D6E}" destId="{02779D4B-023D-46B8-9BF9-A79C746F9637}" srcOrd="0" destOrd="0" presId="urn:microsoft.com/office/officeart/2011/layout/HexagonRadial#1"/>
    <dgm:cxn modelId="{8E84FB40-280D-4BCC-B4E7-8EBB9226F6BA}" srcId="{F9B4D090-CAB9-4697-9AB3-74F65EDF0BBA}" destId="{4F19C583-EE7F-4960-92CF-6EBD4A8EE6E4}" srcOrd="7" destOrd="0" parTransId="{F42082C9-B2FC-4217-A2BB-C42425E72D05}" sibTransId="{3FC6DB9C-3E69-497B-9818-A96FDDC2CF1D}"/>
    <dgm:cxn modelId="{2009365B-F5E0-4D67-9C5E-A9D0509F0914}" type="presOf" srcId="{9501FDBB-7CFF-48FD-A68F-F7F3E94DC118}" destId="{2AE33FEB-1A27-4A07-99AC-6B6703006BBA}" srcOrd="0" destOrd="0" presId="urn:microsoft.com/office/officeart/2011/layout/HexagonRadial#1"/>
    <dgm:cxn modelId="{7864F55D-BD09-4250-A21C-D763C38B1174}" type="presOf" srcId="{573B2736-4CCC-4164-B958-0EB0A4E873B9}" destId="{8F928A8B-0327-46D9-9419-EDFB6BA3A6CA}" srcOrd="0" destOrd="0" presId="urn:microsoft.com/office/officeart/2011/layout/HexagonRadial#1"/>
    <dgm:cxn modelId="{14EC8444-C9C1-4C32-852E-98C3009C7A20}" srcId="{8B979A16-07A4-479C-86C5-017FFEB600D9}" destId="{F9B4D090-CAB9-4697-9AB3-74F65EDF0BBA}" srcOrd="0" destOrd="0" parTransId="{58E3F956-DFBB-47AC-B081-F3FD5566DCEF}" sibTransId="{CCA33E2D-9AE7-4102-8D03-E3289860ED44}"/>
    <dgm:cxn modelId="{E1EF894B-8E08-4459-A25C-865057B08811}" srcId="{F9B4D090-CAB9-4697-9AB3-74F65EDF0BBA}" destId="{57FFDAE5-BF63-48B7-8D78-8C506EB9818E}" srcOrd="0" destOrd="0" parTransId="{211A11DD-5A3E-429B-9042-C9FC9C6AD8D3}" sibTransId="{CF872542-F440-4CAC-9DD4-DB787DBB593F}"/>
    <dgm:cxn modelId="{4063E882-CD49-41A3-BA8A-084EB6DB7BFE}" type="presOf" srcId="{7A073449-0667-43AF-B143-5A1E233ADD9E}" destId="{A8B6B5D8-699A-43DB-A4F4-9209C27F9143}" srcOrd="0" destOrd="0" presId="urn:microsoft.com/office/officeart/2011/layout/HexagonRadial#1"/>
    <dgm:cxn modelId="{D8351F87-E9B0-4D33-9F40-153DB5A3DD6B}" srcId="{F9B4D090-CAB9-4697-9AB3-74F65EDF0BBA}" destId="{9501FDBB-7CFF-48FD-A68F-F7F3E94DC118}" srcOrd="5" destOrd="0" parTransId="{C9873CFC-784F-4BD7-AB75-89498ABB2245}" sibTransId="{B615A790-6FA9-4780-B65D-BF84F11C8BF1}"/>
    <dgm:cxn modelId="{369AE18F-CC29-4404-99BD-9A72FE8EA2D7}" srcId="{F9B4D090-CAB9-4697-9AB3-74F65EDF0BBA}" destId="{39438750-F39E-45C1-8DB8-33B66A1E6A5B}" srcOrd="6" destOrd="0" parTransId="{469C1953-C27B-48EF-AD37-502AA17EBC13}" sibTransId="{1D6632C9-F459-417D-99C8-1DB08D5692D6}"/>
    <dgm:cxn modelId="{76FA2F98-05AC-4E22-A3C6-97A8B3C149EB}" type="presOf" srcId="{57FFDAE5-BF63-48B7-8D78-8C506EB9818E}" destId="{4A57CE21-E4CC-43D0-A8C9-CF09F429B20B}" srcOrd="0" destOrd="0" presId="urn:microsoft.com/office/officeart/2011/layout/HexagonRadial#1"/>
    <dgm:cxn modelId="{506530A7-75CA-4D6B-AE4B-5F163F4899B1}" srcId="{F9B4D090-CAB9-4697-9AB3-74F65EDF0BBA}" destId="{6F02BB7A-04E4-443F-926C-0B4AD5E51D6E}" srcOrd="4" destOrd="0" parTransId="{9FD5E582-0801-4853-A45D-61AF6E8741D1}" sibTransId="{78BE74A7-B01D-4B00-B110-02B310203A13}"/>
    <dgm:cxn modelId="{DA24B4AA-91B6-4898-B129-94A5E1B57D35}" srcId="{F9B4D090-CAB9-4697-9AB3-74F65EDF0BBA}" destId="{573B2736-4CCC-4164-B958-0EB0A4E873B9}" srcOrd="3" destOrd="0" parTransId="{1E21AB59-D800-49A3-A565-AC89C9DCF4FC}" sibTransId="{A0258B2C-3055-4D43-B8AD-F77B5F698D6F}"/>
    <dgm:cxn modelId="{281F3DAD-3A70-40F8-AD51-022C7CF551D5}" type="presOf" srcId="{1C3F169C-8742-4B09-8D0E-61791B9F189C}" destId="{4970B6A4-2636-4129-B6C9-16775D387E57}" srcOrd="0" destOrd="0" presId="urn:microsoft.com/office/officeart/2011/layout/HexagonRadial#1"/>
    <dgm:cxn modelId="{581EBBF2-5C32-47B3-B8D0-F20A4DB70C67}" srcId="{F9B4D090-CAB9-4697-9AB3-74F65EDF0BBA}" destId="{7A073449-0667-43AF-B143-5A1E233ADD9E}" srcOrd="1" destOrd="0" parTransId="{128D35E2-9ECB-4318-94C6-399A463BC305}" sibTransId="{0C92E231-2367-4052-8CF0-88576A44B94B}"/>
    <dgm:cxn modelId="{4B0299FE-4C9D-48E7-998B-1E865243E8BA}" type="presOf" srcId="{8B979A16-07A4-479C-86C5-017FFEB600D9}" destId="{BEC6D1BA-C7D9-4B6A-B33C-E2A2A217AE44}" srcOrd="0" destOrd="0" presId="urn:microsoft.com/office/officeart/2011/layout/HexagonRadial#1"/>
    <dgm:cxn modelId="{72E9308C-46CA-4751-B5CC-F627E9FD086A}" type="presParOf" srcId="{BEC6D1BA-C7D9-4B6A-B33C-E2A2A217AE44}" destId="{93BA8830-1FC3-4251-93A3-19E0530AE68A}" srcOrd="0" destOrd="0" presId="urn:microsoft.com/office/officeart/2011/layout/HexagonRadial#1"/>
    <dgm:cxn modelId="{5F70BCBF-E17A-4613-92EB-5CF6E058D9D3}" type="presParOf" srcId="{BEC6D1BA-C7D9-4B6A-B33C-E2A2A217AE44}" destId="{997CBD26-BD84-42A0-BC30-13F07DE0D15B}" srcOrd="1" destOrd="0" presId="urn:microsoft.com/office/officeart/2011/layout/HexagonRadial#1"/>
    <dgm:cxn modelId="{C1FD2CA0-6249-430C-9A18-AC4C85E41786}" type="presParOf" srcId="{997CBD26-BD84-42A0-BC30-13F07DE0D15B}" destId="{E696F7EA-1CA4-46ED-B9B3-6AC0BD499D4A}" srcOrd="0" destOrd="0" presId="urn:microsoft.com/office/officeart/2011/layout/HexagonRadial#1"/>
    <dgm:cxn modelId="{C0922564-149C-4E85-9225-D3C7D1B2AACC}" type="presParOf" srcId="{BEC6D1BA-C7D9-4B6A-B33C-E2A2A217AE44}" destId="{4A57CE21-E4CC-43D0-A8C9-CF09F429B20B}" srcOrd="2" destOrd="0" presId="urn:microsoft.com/office/officeart/2011/layout/HexagonRadial#1"/>
    <dgm:cxn modelId="{85316B74-A9CF-46C8-8168-FD59D8AAA9C5}" type="presParOf" srcId="{BEC6D1BA-C7D9-4B6A-B33C-E2A2A217AE44}" destId="{97732A4B-CCEC-4C61-B138-55A4DF711421}" srcOrd="3" destOrd="0" presId="urn:microsoft.com/office/officeart/2011/layout/HexagonRadial#1"/>
    <dgm:cxn modelId="{7D73C027-FE42-4753-AA7A-5B09F8C04453}" type="presParOf" srcId="{97732A4B-CCEC-4C61-B138-55A4DF711421}" destId="{E44BACE1-6785-43E5-922B-A83E5D8E4072}" srcOrd="0" destOrd="0" presId="urn:microsoft.com/office/officeart/2011/layout/HexagonRadial#1"/>
    <dgm:cxn modelId="{78F16B13-91D7-4AD7-B95F-40774E5AF880}" type="presParOf" srcId="{BEC6D1BA-C7D9-4B6A-B33C-E2A2A217AE44}" destId="{A8B6B5D8-699A-43DB-A4F4-9209C27F9143}" srcOrd="4" destOrd="0" presId="urn:microsoft.com/office/officeart/2011/layout/HexagonRadial#1"/>
    <dgm:cxn modelId="{3EDE15C5-6D9E-40CE-A7E6-CA7521CD1A23}" type="presParOf" srcId="{BEC6D1BA-C7D9-4B6A-B33C-E2A2A217AE44}" destId="{6785CA07-ED7A-48F8-BCEF-5C60CE34F2ED}" srcOrd="5" destOrd="0" presId="urn:microsoft.com/office/officeart/2011/layout/HexagonRadial#1"/>
    <dgm:cxn modelId="{260D1F3D-4C74-4BAB-800A-F53FA6C07E66}" type="presParOf" srcId="{6785CA07-ED7A-48F8-BCEF-5C60CE34F2ED}" destId="{41CA9CB6-F1CB-40AA-AE1D-24914DD85E9D}" srcOrd="0" destOrd="0" presId="urn:microsoft.com/office/officeart/2011/layout/HexagonRadial#1"/>
    <dgm:cxn modelId="{2F3FF004-58F5-474A-991A-4C85FCC35169}" type="presParOf" srcId="{BEC6D1BA-C7D9-4B6A-B33C-E2A2A217AE44}" destId="{4970B6A4-2636-4129-B6C9-16775D387E57}" srcOrd="6" destOrd="0" presId="urn:microsoft.com/office/officeart/2011/layout/HexagonRadial#1"/>
    <dgm:cxn modelId="{50340A05-76C2-4F11-BC58-B2C67B7F41E6}" type="presParOf" srcId="{BEC6D1BA-C7D9-4B6A-B33C-E2A2A217AE44}" destId="{FC5B7907-711A-4EF9-A055-E10DAD3DC41B}" srcOrd="7" destOrd="0" presId="urn:microsoft.com/office/officeart/2011/layout/HexagonRadial#1"/>
    <dgm:cxn modelId="{F96CC54A-E7F5-49E9-B335-5AE98DF7A991}" type="presParOf" srcId="{FC5B7907-711A-4EF9-A055-E10DAD3DC41B}" destId="{BD4A7484-9AE9-4D99-9587-8670DCA280EF}" srcOrd="0" destOrd="0" presId="urn:microsoft.com/office/officeart/2011/layout/HexagonRadial#1"/>
    <dgm:cxn modelId="{1B5F7E5A-346B-4B79-A820-596A84BAAC56}" type="presParOf" srcId="{BEC6D1BA-C7D9-4B6A-B33C-E2A2A217AE44}" destId="{8F928A8B-0327-46D9-9419-EDFB6BA3A6CA}" srcOrd="8" destOrd="0" presId="urn:microsoft.com/office/officeart/2011/layout/HexagonRadial#1"/>
    <dgm:cxn modelId="{A483E2C5-B0BE-42BD-8985-2A398E7627FC}" type="presParOf" srcId="{BEC6D1BA-C7D9-4B6A-B33C-E2A2A217AE44}" destId="{F72223F0-148F-4C29-81F3-FDDC603023D8}" srcOrd="9" destOrd="0" presId="urn:microsoft.com/office/officeart/2011/layout/HexagonRadial#1"/>
    <dgm:cxn modelId="{9FF1CF4F-C657-48CF-A81E-1EDA60EC23E9}" type="presParOf" srcId="{F72223F0-148F-4C29-81F3-FDDC603023D8}" destId="{08B84D36-F895-46D5-B1FC-4C71486B3BE5}" srcOrd="0" destOrd="0" presId="urn:microsoft.com/office/officeart/2011/layout/HexagonRadial#1"/>
    <dgm:cxn modelId="{9E59604A-B172-4389-8A3E-7A273A1587DF}" type="presParOf" srcId="{BEC6D1BA-C7D9-4B6A-B33C-E2A2A217AE44}" destId="{02779D4B-023D-46B8-9BF9-A79C746F9637}" srcOrd="10" destOrd="0" presId="urn:microsoft.com/office/officeart/2011/layout/HexagonRadial#1"/>
    <dgm:cxn modelId="{66559ACA-A373-43AD-903B-80F738A43074}" type="presParOf" srcId="{BEC6D1BA-C7D9-4B6A-B33C-E2A2A217AE44}" destId="{AF35EBDD-D3F7-4E42-917E-1869C4DAAF3D}" srcOrd="11" destOrd="0" presId="urn:microsoft.com/office/officeart/2011/layout/HexagonRadial#1"/>
    <dgm:cxn modelId="{DE268319-DC49-4AD9-9952-519E3A33FCDE}" type="presParOf" srcId="{AF35EBDD-D3F7-4E42-917E-1869C4DAAF3D}" destId="{3ACB74F6-830E-43B3-8692-055886F105FB}" srcOrd="0" destOrd="0" presId="urn:microsoft.com/office/officeart/2011/layout/HexagonRadial#1"/>
    <dgm:cxn modelId="{9F2648A4-C980-43EB-A9FC-C5647A927050}" type="presParOf" srcId="{BEC6D1BA-C7D9-4B6A-B33C-E2A2A217AE44}" destId="{2AE33FEB-1A27-4A07-99AC-6B6703006BBA}" srcOrd="12" destOrd="0" presId="urn:microsoft.com/office/officeart/2011/layout/HexagonRadial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A8830-1FC3-4251-93A3-19E0530AE68A}">
      <dsp:nvSpPr>
        <dsp:cNvPr id="0" name=""/>
        <dsp:cNvSpPr/>
      </dsp:nvSpPr>
      <dsp:spPr>
        <a:xfrm>
          <a:off x="3396271" y="1463476"/>
          <a:ext cx="1860141" cy="1609097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ECONOMÍA SOCIAL</a:t>
          </a:r>
        </a:p>
      </dsp:txBody>
      <dsp:txXfrm>
        <a:off x="3704522" y="1730126"/>
        <a:ext cx="1243639" cy="1075797"/>
      </dsp:txXfrm>
    </dsp:sp>
    <dsp:sp modelId="{E44BACE1-6785-43E5-922B-A83E5D8E4072}">
      <dsp:nvSpPr>
        <dsp:cNvPr id="0" name=""/>
        <dsp:cNvSpPr/>
      </dsp:nvSpPr>
      <dsp:spPr>
        <a:xfrm>
          <a:off x="4561077" y="693631"/>
          <a:ext cx="701826" cy="604715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7CE21-E4CC-43D0-A8C9-CF09F429B20B}">
      <dsp:nvSpPr>
        <dsp:cNvPr id="0" name=""/>
        <dsp:cNvSpPr/>
      </dsp:nvSpPr>
      <dsp:spPr>
        <a:xfrm>
          <a:off x="3519996" y="0"/>
          <a:ext cx="1613122" cy="1318761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Sociedades cooperativas</a:t>
          </a:r>
        </a:p>
      </dsp:txBody>
      <dsp:txXfrm>
        <a:off x="3780013" y="212569"/>
        <a:ext cx="1093088" cy="893623"/>
      </dsp:txXfrm>
    </dsp:sp>
    <dsp:sp modelId="{41CA9CB6-F1CB-40AA-AE1D-24914DD85E9D}">
      <dsp:nvSpPr>
        <dsp:cNvPr id="0" name=""/>
        <dsp:cNvSpPr/>
      </dsp:nvSpPr>
      <dsp:spPr>
        <a:xfrm>
          <a:off x="5380163" y="1824128"/>
          <a:ext cx="701826" cy="604715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6B5D8-699A-43DB-A4F4-9209C27F9143}">
      <dsp:nvSpPr>
        <dsp:cNvPr id="0" name=""/>
        <dsp:cNvSpPr/>
      </dsp:nvSpPr>
      <dsp:spPr>
        <a:xfrm>
          <a:off x="4965644" y="811126"/>
          <a:ext cx="1524373" cy="1318761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shade val="80000"/>
            <a:hueOff val="43781"/>
            <a:satOff val="-286"/>
            <a:lumOff val="49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Sociedades Laborales</a:t>
          </a:r>
        </a:p>
      </dsp:txBody>
      <dsp:txXfrm>
        <a:off x="5218265" y="1029673"/>
        <a:ext cx="1019131" cy="881667"/>
      </dsp:txXfrm>
    </dsp:sp>
    <dsp:sp modelId="{BD4A7484-9AE9-4D99-9587-8670DCA280EF}">
      <dsp:nvSpPr>
        <dsp:cNvPr id="0" name=""/>
        <dsp:cNvSpPr/>
      </dsp:nvSpPr>
      <dsp:spPr>
        <a:xfrm>
          <a:off x="4811173" y="3100246"/>
          <a:ext cx="701826" cy="604715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0B6A4-2636-4129-B6C9-16775D387E57}">
      <dsp:nvSpPr>
        <dsp:cNvPr id="0" name=""/>
        <dsp:cNvSpPr/>
      </dsp:nvSpPr>
      <dsp:spPr>
        <a:xfrm>
          <a:off x="4855821" y="2387561"/>
          <a:ext cx="1744019" cy="1355054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shade val="80000"/>
            <a:hueOff val="87563"/>
            <a:satOff val="-572"/>
            <a:lumOff val="98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Asociaciones y Fundaciones</a:t>
          </a:r>
        </a:p>
      </dsp:txBody>
      <dsp:txXfrm>
        <a:off x="5130202" y="2600748"/>
        <a:ext cx="1195257" cy="928680"/>
      </dsp:txXfrm>
    </dsp:sp>
    <dsp:sp modelId="{08B84D36-F895-46D5-B1FC-4C71486B3BE5}">
      <dsp:nvSpPr>
        <dsp:cNvPr id="0" name=""/>
        <dsp:cNvSpPr/>
      </dsp:nvSpPr>
      <dsp:spPr>
        <a:xfrm>
          <a:off x="3399733" y="3232712"/>
          <a:ext cx="701826" cy="604715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28A8B-0327-46D9-9419-EDFB6BA3A6CA}">
      <dsp:nvSpPr>
        <dsp:cNvPr id="0" name=""/>
        <dsp:cNvSpPr/>
      </dsp:nvSpPr>
      <dsp:spPr>
        <a:xfrm>
          <a:off x="3567617" y="3217742"/>
          <a:ext cx="1524373" cy="1318761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shade val="80000"/>
            <a:hueOff val="131344"/>
            <a:satOff val="-859"/>
            <a:lumOff val="147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Sociedades Agrarias de Transforma-</a:t>
          </a:r>
          <a:r>
            <a:rPr lang="es-ES" sz="1400" b="1" kern="1200" dirty="0" err="1"/>
            <a:t>ción</a:t>
          </a:r>
          <a:endParaRPr lang="es-ES" sz="1400" b="1" kern="1200" dirty="0"/>
        </a:p>
      </dsp:txBody>
      <dsp:txXfrm>
        <a:off x="3820238" y="3436289"/>
        <a:ext cx="1019131" cy="881667"/>
      </dsp:txXfrm>
    </dsp:sp>
    <dsp:sp modelId="{3ACB74F6-830E-43B3-8692-055886F105FB}">
      <dsp:nvSpPr>
        <dsp:cNvPr id="0" name=""/>
        <dsp:cNvSpPr/>
      </dsp:nvSpPr>
      <dsp:spPr>
        <a:xfrm>
          <a:off x="2567234" y="2102669"/>
          <a:ext cx="701826" cy="604715"/>
        </a:xfrm>
        <a:prstGeom prst="hexagon">
          <a:avLst>
            <a:gd name="adj" fmla="val 28900"/>
            <a:gd name="vf" fmla="val 11547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79D4B-023D-46B8-9BF9-A79C746F9637}">
      <dsp:nvSpPr>
        <dsp:cNvPr id="0" name=""/>
        <dsp:cNvSpPr/>
      </dsp:nvSpPr>
      <dsp:spPr>
        <a:xfrm>
          <a:off x="2100540" y="2406615"/>
          <a:ext cx="1649493" cy="1318761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shade val="80000"/>
            <a:hueOff val="175126"/>
            <a:satOff val="-1145"/>
            <a:lumOff val="196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Empresas de Inserción</a:t>
          </a:r>
        </a:p>
      </dsp:txBody>
      <dsp:txXfrm>
        <a:off x="2363588" y="2616920"/>
        <a:ext cx="1123397" cy="898151"/>
      </dsp:txXfrm>
    </dsp:sp>
    <dsp:sp modelId="{2AE33FEB-1A27-4A07-99AC-6B6703006BBA}">
      <dsp:nvSpPr>
        <dsp:cNvPr id="0" name=""/>
        <dsp:cNvSpPr/>
      </dsp:nvSpPr>
      <dsp:spPr>
        <a:xfrm>
          <a:off x="2069259" y="786893"/>
          <a:ext cx="1703944" cy="1318761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shade val="80000"/>
            <a:hueOff val="218907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Centros Especiales de Empleo</a:t>
          </a:r>
        </a:p>
      </dsp:txBody>
      <dsp:txXfrm>
        <a:off x="2336844" y="993990"/>
        <a:ext cx="1168774" cy="904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#1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7" tIns="45894" rIns="91787" bIns="45894" numCol="1" anchor="t" anchorCtr="0" compatLnSpc="1">
            <a:prstTxWarp prst="textNoShape">
              <a:avLst/>
            </a:prstTxWarp>
          </a:bodyPr>
          <a:lstStyle>
            <a:lvl1pPr defTabSz="91757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7" tIns="45894" rIns="91787" bIns="45894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7" tIns="45894" rIns="91787" bIns="45894" numCol="1" anchor="b" anchorCtr="0" compatLnSpc="1">
            <a:prstTxWarp prst="textNoShape">
              <a:avLst/>
            </a:prstTxWarp>
          </a:bodyPr>
          <a:lstStyle>
            <a:lvl1pPr defTabSz="91757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7" tIns="45894" rIns="91787" bIns="45894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E88506E-5A40-4EB3-B524-6DDF562384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9448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6021388"/>
            <a:ext cx="9251950" cy="836612"/>
          </a:xfrm>
          <a:prstGeom prst="rect">
            <a:avLst/>
          </a:prstGeom>
          <a:solidFill>
            <a:srgbClr val="223D7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s-ES"/>
          </a:p>
        </p:txBody>
      </p:sp>
      <p:pic>
        <p:nvPicPr>
          <p:cNvPr id="5" name="Picture 10" descr="logoDiapopequ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51563"/>
            <a:ext cx="173196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F8D7DC6-94B9-4760-BE97-FCB6CF24B0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826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2299706-2B5F-486A-B573-A52F6B74956F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87EEE-91C7-4017-A8A0-3431366564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370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A16C8E-0315-4065-B87C-E2D04ACB4BE3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362E3-4CB0-4DEE-9EEA-DD3AE4582A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8940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AE74AC-3999-4B94-8EB2-4503A540D55F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52761-366D-4503-B0EB-0A3A9996AD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1630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83FD064-EFA6-4072-B330-E63752D238EA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91443-3A8B-431F-AE98-FA189C2300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560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D610CD8-620E-49B8-9150-87485467E657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DE6AE-2A7D-4F53-811B-2459CF0D51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039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6254E-5E80-4994-9836-359D75219B1F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6B65A-9CB0-4944-9588-55C5BFBFF8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780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0B77-D227-481D-BBDD-537A678F5931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3A9AA-AD4D-4D2D-82DA-B8C8635E6B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2940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6C989-A844-467A-B630-EB9A4FE2DE52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52AC2-E9AF-4724-8FEF-F21A34101A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126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AACC2-316A-4249-8034-955129B5EB0F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FDB8A-F828-4A0E-A661-D0B84DF7E21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342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E3DB6-2A62-4119-8744-DEC9E82C5030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09419-095C-45F4-88BC-4C26AFD806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357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rgbClr val="223D7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s-ES"/>
          </a:p>
        </p:txBody>
      </p:sp>
      <p:pic>
        <p:nvPicPr>
          <p:cNvPr id="5" name="Picture 7" descr="logoDiapopequ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65850"/>
            <a:ext cx="173196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D2BAD5-16C9-4E46-AACA-7373D920FC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4196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3E317-A53B-4FE6-8704-65C589FE4A99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0822D-09FE-41D8-8A1F-03ED1C3914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0855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21DED-BB97-47B7-A565-656BD356EFEE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9F122-8AFC-4F36-B322-3ECAF12DCA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711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E48AB-06D6-4FB3-B557-5D3694C602AF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41852-BED8-4251-A944-C8311B4C03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8895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BE96B-4ADA-469B-B04A-E0EBE2A0B453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65FDB-1978-4B70-ACB8-A0C132CE23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9608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D8331-86DB-4866-871A-BE1A75DCCCCC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0D94B-903C-4857-A08D-2121D9923B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6123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15F13-9177-47E2-B6E0-3D054A544C50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930A7-EC59-483B-9C51-2E1165019CD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214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265D7-6D25-4248-9723-F93E249B3A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7843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0D2BA-09FF-4065-9DE7-ACA45B2A83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686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DAFCB-20D8-4159-8663-D171F6C594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156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15695-15CC-472B-AAB8-5DBFE918FE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2443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C1EAD7C-A847-4C8A-8C49-9CB3FFBF50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9002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65C46-DB85-4BD9-8A40-46E26435D6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7623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01ED2-B2E9-45A1-AA68-960AFCE4DA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1796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F0AD0-E46E-4BB7-9838-FAB980A81D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933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1669B-6152-4576-9342-25DDE935A5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2584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GB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20B3B-B04F-4717-B577-D0F1D40DF1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575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42376-0A3C-49D5-BF26-7803704283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5938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022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0228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8FA6-5596-4F1D-A67F-6FCABB46A2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05214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C9451-65FD-46B6-B4A3-4023C8FB3B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59487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57006-5BA6-491B-A741-E8A56FC9AC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9474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C29E6-B482-4870-BA01-26444ED18A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005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E4F8FE1-F1E2-4BA1-9629-EF415DAE6A33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25E73-DE30-4C29-9CDA-B225E702778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33513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6FF3A-31C7-4E60-AE66-1DC0A660B6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6950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60FF0-5A5E-4834-853A-6ACB3EA39F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81208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9C24B-0FF4-46A7-A9FA-8FDFD33280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0468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B9BE0-91DB-42FE-97BE-036C29D913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953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AA8D-049A-46C9-ACF2-FF687EA960E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67927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GB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94262-86A4-43D8-A689-5C212C7FB57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39615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BFE9-0ECE-47A2-B023-655D03D60C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60206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022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0228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6C69C-4EFA-43AE-95AD-6777614325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84759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44F6-5CA7-460C-88F2-31BC357CFD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7129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9D7D3-0242-446E-A685-193E997FA4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349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A31CE7-A20C-4280-8D17-DD8D74786BB2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4408D-34CE-4454-8674-7769C56C74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6373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58B7C-470A-469F-AB4A-0FAAAA1B491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5140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C5D38-736B-4A51-A93D-0B7F9610CA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081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F25C3-71EF-4691-8971-2B0C90E54A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16091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2F5AC-782A-4477-85EA-CBC9BE9409C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4013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7646B-6234-486A-87C7-D29F8C4841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9502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BFEAA-3AC1-4334-AAFA-7A22756C1E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82723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GB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A1879-5A5E-4C3B-B37E-0D8D2DC182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48629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E02DF-FAF2-45FE-A21C-976838BC41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79928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022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0228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B4B71-6A3F-4F6E-8573-C8CF6696520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34669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721C3-ED5E-46C3-8C94-9F8F1A9221F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41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F0409AB-E590-428A-A48F-814447A48EFC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8A134-8B0D-4BB2-B156-FD4A76C252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06190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9CC20-6588-4866-AAF0-2B7CE04E00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85507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69E04-50E3-4D8E-B931-7BF74ED421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93435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A7BEB-D30C-473D-B30A-585F7091FC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91212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136A7-1A57-44C9-94CE-60D0F1FEF1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3648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19B1E-A9FB-4EB2-8FC1-FC04DBDEB4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459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362A8-8F62-43D1-A7C6-B1E0B283B5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52305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5E0E2-4C6A-4879-BBE1-1F3E758CC7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0087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GB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FCAE-A5A8-44A2-B13C-75937C6F94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46319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EF56C-72EB-45EC-9AF6-58ABE69DB6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1686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022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0228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4C539-E8E4-4DB4-B5E5-A2267FC619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48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3700CAB-ECDD-4243-B764-2DB407FCE17E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E8838-B1AB-4C2D-9B71-B0B1C195FF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765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F0BA7-1D5A-4C89-BF2E-DBD23A2502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08326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D15DC-5E00-4C3A-BE67-94B18347343E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AA962-F5FA-49D7-953F-ADA06D29304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435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2EEE2-7FA0-4399-8452-5E219E570D87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6DB4A-8847-4107-83E9-5DA7B1381D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5167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12717-3D48-4D2B-AB63-817D3271CB44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E486F-CD55-43FC-949D-B2CC13A951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84851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3D919-034F-435F-B431-DA249756DBA2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B7AC9-6AE5-4C94-B89D-9F3495218F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67891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E5B7E-4476-4104-9011-E252952C683D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4EF26-6AD1-4C28-8BAC-BC76292468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4088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D70E2-F2AF-412A-B45C-96D551F344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47077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40E15-7A79-4F13-B8BD-BC2F9A84E57B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F9F37-DA4E-4249-BC3F-D9CFAF2CA7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35225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7E5D5-DFB0-48EC-A310-CB496A93B435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0651E-3DE6-4E8D-808E-0D6D3550EB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6011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678F0-1B5B-4883-A65A-37B1EED73B57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C242E-3778-4400-AB66-C40CC4BCE6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69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B217DBD-9963-4B9C-8045-15B2027F3511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8F3B1-9D7A-4645-845B-42C9849DAD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060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21F80-25F6-42F9-90CA-A0CE1BA695B3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F4528-A1E7-4D18-B1CE-841F63D9EB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6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B903DBE-BE11-4548-AFE0-7FE37D94EB17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58A0D-470B-48FA-95A3-F755AA6819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06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rgbClr val="223D7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s-ES"/>
          </a:p>
        </p:txBody>
      </p:sp>
      <p:pic>
        <p:nvPicPr>
          <p:cNvPr id="1027" name="Picture 8" descr="logoDiapopequ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65850"/>
            <a:ext cx="173196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68313" y="6165850"/>
            <a:ext cx="2895600" cy="576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8" r:id="rId1"/>
    <p:sldLayoutId id="2147484809" r:id="rId2"/>
    <p:sldLayoutId id="2147484810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6021388"/>
            <a:ext cx="9144000" cy="8366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051" name="9 Imagen" descr="logoNegroPowerPoint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65850"/>
            <a:ext cx="17557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205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1E29B2-8EDF-422F-960C-34D1C0DBE1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1" r:id="rId1"/>
    <p:sldLayoutId id="2147484812" r:id="rId2"/>
    <p:sldLayoutId id="2147484813" r:id="rId3"/>
    <p:sldLayoutId id="2147484814" r:id="rId4"/>
    <p:sldLayoutId id="2147484815" r:id="rId5"/>
    <p:sldLayoutId id="2147484816" r:id="rId6"/>
    <p:sldLayoutId id="2147484817" r:id="rId7"/>
    <p:sldLayoutId id="2147484818" r:id="rId8"/>
    <p:sldLayoutId id="2147484819" r:id="rId9"/>
    <p:sldLayoutId id="2147484820" r:id="rId10"/>
    <p:sldLayoutId id="21474848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ChangeArrowheads="1"/>
          </p:cNvSpPr>
          <p:nvPr/>
        </p:nvSpPr>
        <p:spPr bwMode="auto">
          <a:xfrm>
            <a:off x="0" y="0"/>
            <a:ext cx="9144000" cy="6165850"/>
          </a:xfrm>
          <a:prstGeom prst="rect">
            <a:avLst/>
          </a:prstGeom>
          <a:solidFill>
            <a:srgbClr val="223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s-ES"/>
          </a:p>
        </p:txBody>
      </p:sp>
      <p:sp>
        <p:nvSpPr>
          <p:cNvPr id="3075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3076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C8F675-7E35-4081-BB51-2DBD1B7AE001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6D5C6C-4A2F-4878-B8E7-8D288060367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3080" name="Picture 9" descr="LogoDiapositiv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276475"/>
            <a:ext cx="5541963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44" r:id="rId1"/>
    <p:sldLayoutId id="2147484745" r:id="rId2"/>
    <p:sldLayoutId id="2147484746" r:id="rId3"/>
    <p:sldLayoutId id="2147484747" r:id="rId4"/>
    <p:sldLayoutId id="2147484748" r:id="rId5"/>
    <p:sldLayoutId id="2147484749" r:id="rId6"/>
    <p:sldLayoutId id="2147484750" r:id="rId7"/>
    <p:sldLayoutId id="2147484751" r:id="rId8"/>
    <p:sldLayoutId id="2147484752" r:id="rId9"/>
    <p:sldLayoutId id="2147484753" r:id="rId10"/>
    <p:sldLayoutId id="21474847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rgbClr val="223D7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s-ES"/>
          </a:p>
        </p:txBody>
      </p:sp>
      <p:pic>
        <p:nvPicPr>
          <p:cNvPr id="4099" name="Picture 3" descr="logoDiapopeque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65850"/>
            <a:ext cx="173196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410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3497ED5-4852-4AA5-835D-1402AF272F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5" r:id="rId1"/>
    <p:sldLayoutId id="2147484756" r:id="rId2"/>
    <p:sldLayoutId id="2147484757" r:id="rId3"/>
    <p:sldLayoutId id="2147484758" r:id="rId4"/>
    <p:sldLayoutId id="2147484759" r:id="rId5"/>
    <p:sldLayoutId id="2147484760" r:id="rId6"/>
    <p:sldLayoutId id="2147484761" r:id="rId7"/>
    <p:sldLayoutId id="2147484762" r:id="rId8"/>
    <p:sldLayoutId id="2147484763" r:id="rId9"/>
    <p:sldLayoutId id="2147484764" r:id="rId10"/>
    <p:sldLayoutId id="21474847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rgbClr val="223D7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s-ES"/>
          </a:p>
        </p:txBody>
      </p:sp>
      <p:pic>
        <p:nvPicPr>
          <p:cNvPr id="5123" name="Picture 3" descr="logoDiapopeque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65850"/>
            <a:ext cx="173196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512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F301226-D6A5-42CF-8724-3F1414612F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6" r:id="rId1"/>
    <p:sldLayoutId id="2147484767" r:id="rId2"/>
    <p:sldLayoutId id="2147484768" r:id="rId3"/>
    <p:sldLayoutId id="2147484769" r:id="rId4"/>
    <p:sldLayoutId id="2147484770" r:id="rId5"/>
    <p:sldLayoutId id="2147484771" r:id="rId6"/>
    <p:sldLayoutId id="2147484772" r:id="rId7"/>
    <p:sldLayoutId id="2147484773" r:id="rId8"/>
    <p:sldLayoutId id="2147484774" r:id="rId9"/>
    <p:sldLayoutId id="2147484775" r:id="rId10"/>
    <p:sldLayoutId id="21474847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rgbClr val="223D7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s-ES"/>
          </a:p>
        </p:txBody>
      </p:sp>
      <p:pic>
        <p:nvPicPr>
          <p:cNvPr id="6147" name="Picture 3" descr="logoDiapopeque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65850"/>
            <a:ext cx="173196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614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DACCE5A-E1B7-438A-9557-1F9383CE02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  <p:sldLayoutId id="2147484778" r:id="rId2"/>
    <p:sldLayoutId id="2147484779" r:id="rId3"/>
    <p:sldLayoutId id="2147484780" r:id="rId4"/>
    <p:sldLayoutId id="2147484781" r:id="rId5"/>
    <p:sldLayoutId id="2147484782" r:id="rId6"/>
    <p:sldLayoutId id="2147484783" r:id="rId7"/>
    <p:sldLayoutId id="2147484784" r:id="rId8"/>
    <p:sldLayoutId id="2147484785" r:id="rId9"/>
    <p:sldLayoutId id="2147484786" r:id="rId10"/>
    <p:sldLayoutId id="21474847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rgbClr val="223D7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s-ES"/>
          </a:p>
        </p:txBody>
      </p:sp>
      <p:pic>
        <p:nvPicPr>
          <p:cNvPr id="7171" name="Picture 3" descr="logoDiapopeque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65850"/>
            <a:ext cx="173196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717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AC10739-6D9B-4F2D-A059-6A5DA6A932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8" r:id="rId1"/>
    <p:sldLayoutId id="2147484789" r:id="rId2"/>
    <p:sldLayoutId id="2147484790" r:id="rId3"/>
    <p:sldLayoutId id="2147484791" r:id="rId4"/>
    <p:sldLayoutId id="2147484792" r:id="rId5"/>
    <p:sldLayoutId id="2147484793" r:id="rId6"/>
    <p:sldLayoutId id="2147484794" r:id="rId7"/>
    <p:sldLayoutId id="2147484795" r:id="rId8"/>
    <p:sldLayoutId id="2147484796" r:id="rId9"/>
    <p:sldLayoutId id="2147484797" r:id="rId10"/>
    <p:sldLayoutId id="21474847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819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A0AE0D6-D921-48D8-A0FE-3D2AF8454246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0AC9BA7-19DA-4695-9776-E58779D122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799" r:id="rId2"/>
    <p:sldLayoutId id="2147484800" r:id="rId3"/>
    <p:sldLayoutId id="2147484801" r:id="rId4"/>
    <p:sldLayoutId id="2147484802" r:id="rId5"/>
    <p:sldLayoutId id="2147484803" r:id="rId6"/>
    <p:sldLayoutId id="2147484823" r:id="rId7"/>
    <p:sldLayoutId id="2147484804" r:id="rId8"/>
    <p:sldLayoutId id="2147484805" r:id="rId9"/>
    <p:sldLayoutId id="2147484806" r:id="rId10"/>
    <p:sldLayoutId id="21474848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catedraeconomiasocial.unizar.es/" TargetMode="External"/><Relationship Id="rId1" Type="http://schemas.openxmlformats.org/officeDocument/2006/relationships/slideLayout" Target="../slideLayouts/slideLayout7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6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http://www.areinet.org/ACTUALIZACIONES/data5/images/NuevoLogoRed_peq%20297x210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atedraeconomiasocial.unizar.es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065838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1187450" y="549275"/>
            <a:ext cx="69850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9" tIns="46800" rIns="89999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s-ES" altLang="es-ES" sz="4000" b="1" dirty="0">
                <a:latin typeface="+mn-lt"/>
              </a:rPr>
              <a:t>Informe de la Economía Social en Aragón, 2018</a:t>
            </a:r>
          </a:p>
          <a:p>
            <a:pPr algn="ctr" eaLnBrk="1" hangingPunct="1">
              <a:buFontTx/>
              <a:buNone/>
              <a:defRPr/>
            </a:pPr>
            <a:endParaRPr lang="es-ES" altLang="es-ES" b="1" dirty="0">
              <a:latin typeface="+mn-lt"/>
            </a:endParaRPr>
          </a:p>
          <a:p>
            <a:pPr algn="ctr" eaLnBrk="1" hangingPunct="1">
              <a:buFontTx/>
              <a:buNone/>
              <a:defRPr/>
            </a:pPr>
            <a:r>
              <a:rPr lang="es-ES" altLang="es-ES" b="1" dirty="0">
                <a:latin typeface="+mn-lt"/>
              </a:rPr>
              <a:t>Características, dimensión y evolución de la Economía Social aragonesa</a:t>
            </a:r>
          </a:p>
          <a:p>
            <a:pPr algn="ctr" eaLnBrk="1" hangingPunct="1">
              <a:buFontTx/>
              <a:buNone/>
              <a:defRPr/>
            </a:pPr>
            <a:endParaRPr lang="es-ES" altLang="es-ES" sz="2400" b="1" dirty="0">
              <a:latin typeface="+mn-lt"/>
            </a:endParaRPr>
          </a:p>
          <a:p>
            <a:pPr algn="ctr" eaLnBrk="1" hangingPunct="1">
              <a:buFontTx/>
              <a:buNone/>
              <a:defRPr/>
            </a:pPr>
            <a:r>
              <a:rPr lang="es-ES" altLang="es-ES" sz="2400" b="1" dirty="0">
                <a:latin typeface="+mn-lt"/>
              </a:rPr>
              <a:t>Noviembre 2019</a:t>
            </a:r>
          </a:p>
          <a:p>
            <a:pPr eaLnBrk="1" hangingPunct="1">
              <a:buFontTx/>
              <a:buNone/>
              <a:defRPr/>
            </a:pPr>
            <a:endParaRPr lang="es-ES" altLang="es-ES" sz="1600" dirty="0">
              <a:latin typeface="+mn-lt"/>
            </a:endParaRPr>
          </a:p>
          <a:p>
            <a:pPr algn="ctr" eaLnBrk="1" hangingPunct="1">
              <a:buFontTx/>
              <a:buNone/>
              <a:defRPr/>
            </a:pPr>
            <a:endParaRPr lang="en-GB" altLang="es-ES" sz="1600" dirty="0">
              <a:latin typeface="Cambria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211960" y="4945063"/>
            <a:ext cx="4572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2000" dirty="0">
                <a:latin typeface="+mn-lt"/>
              </a:rPr>
              <a:t>Cátedra Cooperativas y Economía Social, Caja Rural de Teruel</a:t>
            </a:r>
          </a:p>
          <a:p>
            <a:pPr algn="r">
              <a:defRPr/>
            </a:pPr>
            <a:r>
              <a:rPr lang="es-ES" sz="2000" dirty="0">
                <a:latin typeface="+mn-lt"/>
              </a:rPr>
              <a:t>Universidad de Zaragoza</a:t>
            </a:r>
          </a:p>
        </p:txBody>
      </p:sp>
      <p:pic>
        <p:nvPicPr>
          <p:cNvPr id="6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5141913"/>
            <a:ext cx="3087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065838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251520" y="332656"/>
            <a:ext cx="860038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9" tIns="46800" rIns="89999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pitchFamily="34" charset="0"/>
              <a:buNone/>
              <a:defRPr/>
            </a:pPr>
            <a:r>
              <a:rPr lang="es-ES" sz="1600" b="1" dirty="0"/>
              <a:t>ESTRUCTURA DEL INFORME </a:t>
            </a:r>
          </a:p>
          <a:p>
            <a:pPr algn="ctr">
              <a:buFont typeface="Arial" pitchFamily="34" charset="0"/>
              <a:buNone/>
              <a:defRPr/>
            </a:pPr>
            <a:endParaRPr lang="es-ES" sz="800" b="1" dirty="0"/>
          </a:p>
          <a:p>
            <a:pPr marL="342900" indent="-342900" algn="just">
              <a:defRPr/>
            </a:pPr>
            <a:r>
              <a:rPr lang="es-ES" sz="1600" b="1" dirty="0"/>
              <a:t>1ª Parte: Presentación del Informe </a:t>
            </a:r>
          </a:p>
          <a:p>
            <a:pPr algn="just">
              <a:buNone/>
              <a:defRPr/>
            </a:pPr>
            <a:endParaRPr lang="es-ES" sz="800" dirty="0"/>
          </a:p>
          <a:p>
            <a:pPr marL="342900" indent="-342900" algn="just">
              <a:defRPr/>
            </a:pPr>
            <a:r>
              <a:rPr lang="es-ES" sz="1600" b="1" dirty="0"/>
              <a:t>2ª Parte: Análisis de la Economía Social aragonesa</a:t>
            </a:r>
          </a:p>
          <a:p>
            <a:pPr marL="641350" indent="-285750" algn="just">
              <a:buFont typeface="Wingdings" pitchFamily="2" charset="2"/>
              <a:buChar char="ü"/>
              <a:defRPr/>
            </a:pPr>
            <a:r>
              <a:rPr lang="es-ES" sz="1600" dirty="0"/>
              <a:t>Análisis detallado de las características, dimensión y evolución de: Cooperativas, Sociedades Laborales, Centros Especiales de Empleo, Empresas de Inserción, Asociaciones, Fundaciones y Sociedades Agrarias de Transformación</a:t>
            </a:r>
          </a:p>
          <a:p>
            <a:pPr marL="355600" algn="just">
              <a:buNone/>
              <a:defRPr/>
            </a:pPr>
            <a:endParaRPr lang="es-ES" sz="800" dirty="0"/>
          </a:p>
          <a:p>
            <a:pPr marL="355600" indent="-355600" algn="just">
              <a:defRPr/>
            </a:pPr>
            <a:r>
              <a:rPr lang="es-ES" sz="1600" b="1" dirty="0"/>
              <a:t>3ª Parte: Monográficos sobre la Economía Social</a:t>
            </a:r>
          </a:p>
          <a:p>
            <a:pPr marL="722313" indent="-355600" algn="just">
              <a:buFont typeface="Wingdings" pitchFamily="2" charset="2"/>
              <a:buChar char="ü"/>
              <a:defRPr/>
            </a:pPr>
            <a:r>
              <a:rPr lang="es-ES" sz="1600" dirty="0"/>
              <a:t>Docencia universitaria en cooperativismo y economía social: La experiencia del grado de ADE en Teruel</a:t>
            </a:r>
          </a:p>
          <a:p>
            <a:pPr marL="722313" indent="-355600" algn="just">
              <a:buFont typeface="Wingdings" pitchFamily="2" charset="2"/>
              <a:buChar char="ü"/>
              <a:defRPr/>
            </a:pPr>
            <a:r>
              <a:rPr lang="es-ES" sz="1600" dirty="0"/>
              <a:t>La innovación como herramienta competitiva de las cooperativas agroalimentarias</a:t>
            </a:r>
          </a:p>
          <a:p>
            <a:pPr marL="366713" algn="just">
              <a:buNone/>
              <a:defRPr/>
            </a:pPr>
            <a:endParaRPr lang="es-ES" sz="800" dirty="0"/>
          </a:p>
          <a:p>
            <a:pPr marL="355600" indent="-355600" algn="just">
              <a:defRPr/>
            </a:pPr>
            <a:r>
              <a:rPr lang="es-ES" sz="1600" b="1" dirty="0"/>
              <a:t>4ª Parte: Experiencias y Personas Relevantes de la Economía Social aragonesa</a:t>
            </a:r>
          </a:p>
          <a:p>
            <a:pPr marL="722313" indent="-355600" algn="just">
              <a:buFont typeface="Wingdings" pitchFamily="2" charset="2"/>
              <a:buChar char="ü"/>
              <a:defRPr/>
            </a:pPr>
            <a:r>
              <a:rPr lang="es-ES" sz="1600" dirty="0"/>
              <a:t>Cooperativa del Campo San Lorenzo de </a:t>
            </a:r>
            <a:r>
              <a:rPr lang="es-ES" sz="1600" dirty="0" err="1"/>
              <a:t>Estadilla</a:t>
            </a:r>
            <a:endParaRPr lang="es-ES" sz="1600" dirty="0"/>
          </a:p>
          <a:p>
            <a:pPr marL="722313" indent="-355600" algn="just">
              <a:buFont typeface="Wingdings" pitchFamily="2" charset="2"/>
              <a:buChar char="ü"/>
              <a:defRPr/>
            </a:pPr>
            <a:r>
              <a:rPr lang="es-ES" sz="1600" dirty="0"/>
              <a:t>Javier </a:t>
            </a:r>
            <a:r>
              <a:rPr lang="es-ES" sz="1600" dirty="0" err="1"/>
              <a:t>Borau</a:t>
            </a:r>
            <a:r>
              <a:rPr lang="es-ES" sz="1600" dirty="0"/>
              <a:t> </a:t>
            </a:r>
            <a:r>
              <a:rPr lang="es-ES" sz="1600" dirty="0" err="1"/>
              <a:t>Benabarre</a:t>
            </a:r>
            <a:endParaRPr lang="es-ES" sz="1600" dirty="0"/>
          </a:p>
          <a:p>
            <a:pPr marL="722313" indent="-355600" algn="just">
              <a:buFont typeface="Wingdings" pitchFamily="2" charset="2"/>
              <a:buChar char="ü"/>
              <a:defRPr/>
            </a:pPr>
            <a:r>
              <a:rPr lang="es-ES" sz="1600" dirty="0"/>
              <a:t>José Luis Laguna Monreal</a:t>
            </a:r>
          </a:p>
          <a:p>
            <a:pPr marL="722313" indent="-355600" algn="just">
              <a:buFont typeface="Wingdings" pitchFamily="2" charset="2"/>
              <a:buChar char="ü"/>
              <a:defRPr/>
            </a:pPr>
            <a:r>
              <a:rPr lang="es-ES" sz="1600" dirty="0"/>
              <a:t>Francisco </a:t>
            </a:r>
            <a:r>
              <a:rPr lang="es-ES" sz="1600" dirty="0" err="1"/>
              <a:t>Ratia</a:t>
            </a:r>
            <a:r>
              <a:rPr lang="es-ES" sz="1600" dirty="0"/>
              <a:t> </a:t>
            </a:r>
            <a:r>
              <a:rPr lang="es-ES" sz="1600" dirty="0" err="1"/>
              <a:t>Sopena</a:t>
            </a:r>
            <a:endParaRPr lang="es-ES" sz="1600" dirty="0"/>
          </a:p>
          <a:p>
            <a:pPr marL="366713" algn="just">
              <a:buNone/>
              <a:defRPr/>
            </a:pPr>
            <a:endParaRPr lang="es-ES" sz="800" dirty="0"/>
          </a:p>
          <a:p>
            <a:pPr marL="355600" indent="-355600" algn="just">
              <a:defRPr/>
            </a:pPr>
            <a:r>
              <a:rPr lang="es-ES" sz="1600" b="1" dirty="0"/>
              <a:t>5ª Parte: Conclusiones del Informe </a:t>
            </a:r>
          </a:p>
          <a:p>
            <a:pPr>
              <a:buNone/>
              <a:defRPr/>
            </a:pPr>
            <a:endParaRPr lang="es-ES" sz="1800" b="1" dirty="0"/>
          </a:p>
        </p:txBody>
      </p:sp>
      <p:pic>
        <p:nvPicPr>
          <p:cNvPr id="28676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6189663"/>
            <a:ext cx="3087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829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065838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395536" y="260351"/>
            <a:ext cx="8208912" cy="50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9" tIns="46800" rIns="89999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s-ES" altLang="es-ES" sz="2400" b="1" dirty="0">
                <a:latin typeface="+mn-lt"/>
              </a:rPr>
              <a:t>Número de Entidades </a:t>
            </a:r>
            <a:r>
              <a:rPr lang="es-ES" altLang="es-ES" sz="2400" dirty="0">
                <a:latin typeface="+mn-lt"/>
              </a:rPr>
              <a:t>de Economía Social en Aragón</a:t>
            </a:r>
            <a:endParaRPr lang="es-ES" altLang="es-ES" sz="1600" dirty="0">
              <a:latin typeface="+mn-lt"/>
            </a:endParaRPr>
          </a:p>
        </p:txBody>
      </p:sp>
      <p:pic>
        <p:nvPicPr>
          <p:cNvPr id="34820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6189663"/>
            <a:ext cx="3087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755650"/>
              </p:ext>
            </p:extLst>
          </p:nvPr>
        </p:nvGraphicFramePr>
        <p:xfrm>
          <a:off x="199801" y="778296"/>
          <a:ext cx="8764686" cy="401886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113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8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28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351">
                <a:tc>
                  <a:txBody>
                    <a:bodyPr/>
                    <a:lstStyle/>
                    <a:p>
                      <a:endParaRPr lang="es-ES" sz="1800" dirty="0">
                        <a:solidFill>
                          <a:srgbClr val="00660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2015</a:t>
                      </a:r>
                      <a:endParaRPr lang="es-ES" sz="28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2016</a:t>
                      </a:r>
                      <a:endParaRPr lang="es-ES" sz="28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2017</a:t>
                      </a:r>
                      <a:endParaRPr lang="es-ES" sz="28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2018</a:t>
                      </a:r>
                      <a:endParaRPr lang="es-ES" sz="28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Cooperativas </a:t>
                      </a:r>
                      <a:endParaRPr lang="es-ES" sz="28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922</a:t>
                      </a:r>
                      <a:endParaRPr lang="es-E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974</a:t>
                      </a:r>
                      <a:endParaRPr lang="es-E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969</a:t>
                      </a:r>
                      <a:endParaRPr lang="es-E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855</a:t>
                      </a:r>
                      <a:endParaRPr lang="es-E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Sociedades Laborales </a:t>
                      </a:r>
                      <a:endParaRPr lang="es-ES" sz="28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406</a:t>
                      </a:r>
                      <a:endParaRPr lang="es-E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es-E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338</a:t>
                      </a:r>
                      <a:endParaRPr lang="es-E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322</a:t>
                      </a:r>
                      <a:endParaRPr lang="es-E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Centros Especiales de Empleo</a:t>
                      </a:r>
                      <a:endParaRPr lang="es-ES" sz="28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s-E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s-E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s-E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s-E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Empresas de Inserción </a:t>
                      </a:r>
                      <a:endParaRPr lang="es-ES" sz="28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E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Asociaciones (activas) </a:t>
                      </a:r>
                      <a:endParaRPr lang="es-ES" sz="28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5.993 **</a:t>
                      </a:r>
                      <a:endParaRPr lang="es-E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5.993</a:t>
                      </a:r>
                      <a:endParaRPr lang="es-E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7.417</a:t>
                      </a:r>
                      <a:endParaRPr lang="es-E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8.991</a:t>
                      </a:r>
                      <a:endParaRPr lang="es-E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Fundaciones (activas) </a:t>
                      </a:r>
                      <a:endParaRPr lang="es-ES" sz="28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515</a:t>
                      </a:r>
                      <a:endParaRPr lang="es-E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521</a:t>
                      </a:r>
                      <a:endParaRPr lang="es-E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526</a:t>
                      </a:r>
                      <a:endParaRPr lang="es-E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534</a:t>
                      </a:r>
                      <a:endParaRPr lang="es-E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Sociedades Agrarias de Transformación </a:t>
                      </a:r>
                      <a:endParaRPr lang="es-ES" sz="28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710</a:t>
                      </a:r>
                      <a:endParaRPr lang="es-E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707</a:t>
                      </a:r>
                      <a:endParaRPr lang="es-E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702</a:t>
                      </a:r>
                      <a:endParaRPr lang="es-E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696</a:t>
                      </a:r>
                      <a:endParaRPr lang="es-E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organizaciones Economía Social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8.597</a:t>
                      </a:r>
                      <a:endParaRPr lang="es-E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8.606</a:t>
                      </a:r>
                      <a:endParaRPr lang="es-E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10.004</a:t>
                      </a:r>
                      <a:endParaRPr lang="es-E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11.453</a:t>
                      </a:r>
                      <a:endParaRPr lang="es-E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Total empresas en Aragón (activas) </a:t>
                      </a:r>
                      <a:endParaRPr lang="es-ES" sz="28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89.873</a:t>
                      </a:r>
                      <a:endParaRPr lang="es-E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90.325</a:t>
                      </a:r>
                      <a:endParaRPr lang="es-E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90.903</a:t>
                      </a:r>
                      <a:endParaRPr lang="es-E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91.493</a:t>
                      </a:r>
                      <a:endParaRPr lang="es-E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Representatividad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9,57%</a:t>
                      </a:r>
                      <a:endParaRPr lang="es-E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9,53%</a:t>
                      </a:r>
                      <a:endParaRPr lang="es-E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11,01%</a:t>
                      </a:r>
                      <a:endParaRPr lang="es-E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12,52%</a:t>
                      </a:r>
                      <a:endParaRPr lang="es-E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198613" y="3717032"/>
            <a:ext cx="874677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217714" y="4437112"/>
            <a:ext cx="874677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227957" y="5085184"/>
            <a:ext cx="87467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600" dirty="0"/>
              <a:t>- El dato de asociaciones activas es una estimación de los Registros provinciales. El dato de 2015 no está disponible. </a:t>
            </a:r>
          </a:p>
        </p:txBody>
      </p:sp>
    </p:spTree>
    <p:extLst>
      <p:ext uri="{BB962C8B-B14F-4D97-AF65-F5344CB8AC3E}">
        <p14:creationId xmlns:p14="http://schemas.microsoft.com/office/powerpoint/2010/main" val="1833396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065838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395536" y="260351"/>
            <a:ext cx="8208912" cy="50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9" tIns="46800" rIns="89999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s-ES" altLang="es-ES" sz="2400" b="1" dirty="0">
                <a:latin typeface="+mn-lt"/>
              </a:rPr>
              <a:t>Empleo </a:t>
            </a:r>
            <a:r>
              <a:rPr lang="es-ES" altLang="es-ES" sz="2400" dirty="0">
                <a:latin typeface="+mn-lt"/>
              </a:rPr>
              <a:t>de la Economía Social en Aragón </a:t>
            </a:r>
          </a:p>
          <a:p>
            <a:pPr algn="ctr" eaLnBrk="1" hangingPunct="1">
              <a:buFontTx/>
              <a:buNone/>
              <a:defRPr/>
            </a:pPr>
            <a:r>
              <a:rPr lang="es-ES" altLang="es-ES" sz="2000" i="1" dirty="0">
                <a:latin typeface="+mn-lt"/>
              </a:rPr>
              <a:t>Algunos apuntes previos</a:t>
            </a:r>
            <a:endParaRPr lang="es-ES" altLang="es-ES" sz="1400" i="1" dirty="0">
              <a:latin typeface="+mn-lt"/>
            </a:endParaRPr>
          </a:p>
        </p:txBody>
      </p:sp>
      <p:pic>
        <p:nvPicPr>
          <p:cNvPr id="34820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6189663"/>
            <a:ext cx="3087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Rectángulo"/>
          <p:cNvSpPr/>
          <p:nvPr/>
        </p:nvSpPr>
        <p:spPr>
          <a:xfrm>
            <a:off x="202264" y="4797152"/>
            <a:ext cx="8746774" cy="584775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600" dirty="0"/>
              <a:t>Las cifras de empleo de 2018 de cooperativas, asociaciones y fundaciones no están todavía disponibles (AEAT). Se incluyen los últimos datos disponibles, relativos a 2017.  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200506" y="1480310"/>
            <a:ext cx="8746774" cy="2308324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600" dirty="0"/>
              <a:t>No se dispone de datos de empleo para el conjunto total del sector de la Economía Social aragonesa, sino de una muestra representativa. </a:t>
            </a:r>
          </a:p>
          <a:p>
            <a:pPr algn="just">
              <a:defRPr/>
            </a:pPr>
            <a:endParaRPr lang="es-ES" sz="1600" dirty="0"/>
          </a:p>
          <a:p>
            <a:pPr marL="285750" indent="-285750" algn="just">
              <a:buFontTx/>
              <a:buChar char="-"/>
              <a:defRPr/>
            </a:pPr>
            <a:r>
              <a:rPr lang="es-ES" sz="1600" dirty="0"/>
              <a:t>No se dispone de información para las Sociedades Agrarias de Transformación</a:t>
            </a:r>
          </a:p>
          <a:p>
            <a:pPr algn="just">
              <a:defRPr/>
            </a:pPr>
            <a:endParaRPr lang="es-ES" sz="1600" dirty="0"/>
          </a:p>
          <a:p>
            <a:pPr marL="285750" indent="-285750" algn="just">
              <a:buFontTx/>
              <a:buChar char="-"/>
              <a:defRPr/>
            </a:pPr>
            <a:r>
              <a:rPr lang="es-ES" sz="1600" dirty="0"/>
              <a:t>En el caso de asociaciones y fundaciones, los datos de empleo hacen referencia a las entidades que presentaron la declaración del impuesto de sociedades en el año correspondiente (no todas ellas están obligadas a realizar dicha declaración).        </a:t>
            </a:r>
          </a:p>
          <a:p>
            <a:pPr marL="271463" algn="just">
              <a:defRPr/>
            </a:pPr>
            <a:r>
              <a:rPr lang="es-ES" sz="1600" dirty="0">
                <a:sym typeface="Wingdings" panose="05000000000000000000" pitchFamily="2" charset="2"/>
              </a:rPr>
              <a:t>550 </a:t>
            </a:r>
            <a:r>
              <a:rPr lang="es-ES" sz="1600" dirty="0"/>
              <a:t>Asociaciones /</a:t>
            </a:r>
            <a:r>
              <a:rPr lang="es-ES" sz="1600" dirty="0">
                <a:sym typeface="Wingdings" panose="05000000000000000000" pitchFamily="2" charset="2"/>
              </a:rPr>
              <a:t> 260 Fundaciones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943245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065838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395536" y="260351"/>
            <a:ext cx="8208912" cy="50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9" tIns="46800" rIns="89999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s-ES" altLang="es-ES" sz="2400" b="1" dirty="0">
                <a:latin typeface="+mn-lt"/>
              </a:rPr>
              <a:t>Empleo </a:t>
            </a:r>
            <a:r>
              <a:rPr lang="es-ES" altLang="es-ES" sz="2400" dirty="0">
                <a:latin typeface="+mn-lt"/>
              </a:rPr>
              <a:t>de la Economía Social en Aragón</a:t>
            </a:r>
            <a:endParaRPr lang="es-ES" altLang="es-ES" sz="1600" dirty="0">
              <a:latin typeface="+mn-lt"/>
            </a:endParaRPr>
          </a:p>
        </p:txBody>
      </p:sp>
      <p:pic>
        <p:nvPicPr>
          <p:cNvPr id="34820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6189663"/>
            <a:ext cx="3087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639158"/>
              </p:ext>
            </p:extLst>
          </p:nvPr>
        </p:nvGraphicFramePr>
        <p:xfrm>
          <a:off x="107505" y="764705"/>
          <a:ext cx="7920879" cy="439248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571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7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9317">
                <a:tc>
                  <a:txBody>
                    <a:bodyPr/>
                    <a:lstStyle/>
                    <a:p>
                      <a:endParaRPr lang="es-ES" sz="1800" dirty="0">
                        <a:solidFill>
                          <a:srgbClr val="00660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2015</a:t>
                      </a:r>
                      <a:endParaRPr lang="es-ES" sz="18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2016</a:t>
                      </a:r>
                      <a:endParaRPr lang="es-ES" sz="18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2017</a:t>
                      </a:r>
                      <a:endParaRPr lang="es-ES" sz="18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2018</a:t>
                      </a:r>
                      <a:endParaRPr lang="es-ES" sz="18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Cooperativas</a:t>
                      </a:r>
                      <a:endParaRPr lang="es-ES" sz="18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6.701</a:t>
                      </a:r>
                      <a:endParaRPr lang="es-ES" sz="18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7.414</a:t>
                      </a:r>
                      <a:endParaRPr lang="es-ES" sz="18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7.715</a:t>
                      </a:r>
                      <a:endParaRPr lang="es-ES" sz="18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7.715 *</a:t>
                      </a:r>
                      <a:endParaRPr lang="es-ES" sz="18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Sociedades Laborales </a:t>
                      </a:r>
                      <a:endParaRPr lang="es-ES" sz="18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1.637</a:t>
                      </a:r>
                      <a:endParaRPr lang="es-ES" sz="18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1.574</a:t>
                      </a:r>
                      <a:endParaRPr lang="es-ES" sz="18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1.506</a:t>
                      </a:r>
                      <a:endParaRPr lang="es-ES" sz="18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1.469</a:t>
                      </a:r>
                      <a:endParaRPr lang="es-ES" sz="18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Centros Especiales de Empleo </a:t>
                      </a:r>
                      <a:endParaRPr lang="es-ES" sz="18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1.883</a:t>
                      </a:r>
                      <a:endParaRPr lang="es-ES" sz="18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1.952</a:t>
                      </a:r>
                      <a:endParaRPr lang="es-ES" sz="18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2.043</a:t>
                      </a:r>
                      <a:endParaRPr lang="es-ES" sz="18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2.138</a:t>
                      </a:r>
                      <a:endParaRPr lang="es-ES" sz="18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Empresas de Inserción </a:t>
                      </a:r>
                      <a:endParaRPr lang="es-ES" sz="18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223</a:t>
                      </a:r>
                      <a:endParaRPr lang="es-ES" sz="18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273</a:t>
                      </a:r>
                      <a:endParaRPr lang="es-ES" sz="18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321</a:t>
                      </a:r>
                      <a:endParaRPr lang="es-ES" sz="18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297</a:t>
                      </a:r>
                      <a:endParaRPr lang="es-ES" sz="18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Asociaciones (activas) </a:t>
                      </a:r>
                      <a:endParaRPr lang="es-ES" sz="18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4.191</a:t>
                      </a:r>
                      <a:endParaRPr lang="es-ES" sz="18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4.253</a:t>
                      </a:r>
                      <a:endParaRPr lang="es-ES" sz="18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4.466</a:t>
                      </a:r>
                      <a:endParaRPr lang="es-ES" sz="18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4.466 *</a:t>
                      </a:r>
                      <a:endParaRPr lang="es-ES" sz="18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Fundaciones (activas) </a:t>
                      </a:r>
                      <a:endParaRPr lang="es-ES" sz="18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6.716</a:t>
                      </a:r>
                      <a:endParaRPr lang="es-ES" sz="18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6.904</a:t>
                      </a:r>
                      <a:endParaRPr lang="es-ES" sz="18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6.721</a:t>
                      </a:r>
                      <a:endParaRPr lang="es-ES" sz="18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6.721 *</a:t>
                      </a:r>
                      <a:endParaRPr lang="es-ES" sz="18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Sociedades Agrarias Transformación</a:t>
                      </a:r>
                      <a:endParaRPr lang="es-ES" sz="18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+mn-lt"/>
                        </a:rPr>
                        <a:t>n.d</a:t>
                      </a:r>
                      <a:r>
                        <a:rPr lang="es-ES" sz="1800" dirty="0">
                          <a:effectLst/>
                          <a:latin typeface="+mn-lt"/>
                        </a:rPr>
                        <a:t>.</a:t>
                      </a:r>
                      <a:endParaRPr lang="es-ES" sz="18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n.d.</a:t>
                      </a:r>
                      <a:endParaRPr lang="es-ES" sz="18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n.d.</a:t>
                      </a:r>
                      <a:endParaRPr lang="es-ES" sz="18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n.d.</a:t>
                      </a:r>
                      <a:endParaRPr lang="es-ES" sz="18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Empleo de la Economía Social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21.351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22.370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22.772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22.806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Total Empleo en Aragón</a:t>
                      </a:r>
                      <a:endParaRPr lang="es-ES" sz="18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548.300</a:t>
                      </a:r>
                      <a:endParaRPr lang="es-ES" sz="18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560.800</a:t>
                      </a:r>
                      <a:endParaRPr lang="es-ES" sz="18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565.700</a:t>
                      </a:r>
                      <a:endParaRPr lang="es-ES" sz="18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+mn-lt"/>
                        </a:rPr>
                        <a:t>577.000</a:t>
                      </a:r>
                      <a:endParaRPr lang="es-ES" sz="18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9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Representatividad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3,89%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3,99%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4,03%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3,95%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7" name="16 Rectángulo"/>
          <p:cNvSpPr/>
          <p:nvPr/>
        </p:nvSpPr>
        <p:spPr>
          <a:xfrm>
            <a:off x="105126" y="4004997"/>
            <a:ext cx="7922069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105126" y="4797152"/>
            <a:ext cx="792325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5 Conector recto de flecha"/>
          <p:cNvCxnSpPr/>
          <p:nvPr/>
        </p:nvCxnSpPr>
        <p:spPr>
          <a:xfrm flipV="1">
            <a:off x="8244408" y="4005064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8384327" y="4026550"/>
            <a:ext cx="7506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600" b="1" dirty="0">
                <a:solidFill>
                  <a:srgbClr val="FF0000"/>
                </a:solidFill>
              </a:rPr>
              <a:t>6,8%</a:t>
            </a:r>
          </a:p>
        </p:txBody>
      </p:sp>
    </p:spTree>
    <p:extLst>
      <p:ext uri="{BB962C8B-B14F-4D97-AF65-F5344CB8AC3E}">
        <p14:creationId xmlns:p14="http://schemas.microsoft.com/office/powerpoint/2010/main" val="314415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065838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395536" y="260351"/>
            <a:ext cx="8208912" cy="50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9" tIns="46800" rIns="89999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s-ES" altLang="es-ES" sz="2400" b="1" dirty="0">
                <a:latin typeface="+mn-lt"/>
              </a:rPr>
              <a:t>Facturación </a:t>
            </a:r>
            <a:r>
              <a:rPr lang="es-ES" altLang="es-ES" sz="2400" dirty="0">
                <a:latin typeface="+mn-lt"/>
              </a:rPr>
              <a:t>de la Economía Social aragonesa</a:t>
            </a:r>
            <a:endParaRPr lang="es-ES" altLang="es-ES" sz="1600" dirty="0">
              <a:latin typeface="+mn-lt"/>
            </a:endParaRPr>
          </a:p>
        </p:txBody>
      </p:sp>
      <p:pic>
        <p:nvPicPr>
          <p:cNvPr id="34820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6189663"/>
            <a:ext cx="3087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28205"/>
              </p:ext>
            </p:extLst>
          </p:nvPr>
        </p:nvGraphicFramePr>
        <p:xfrm>
          <a:off x="179511" y="778298"/>
          <a:ext cx="8856984" cy="466431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952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0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0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27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9440"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rgbClr val="00660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2015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2016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2017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2018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7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Cooperativas </a:t>
                      </a:r>
                      <a:endParaRPr lang="es-ES" sz="24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2.614.051.216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2.053.415.144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2.147.307.006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2.147.307.006 </a:t>
                      </a:r>
                      <a:endParaRPr lang="es-ES" sz="24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Sociedades Laborales </a:t>
                      </a:r>
                      <a:endParaRPr lang="es-ES" sz="24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16.969.001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14.496.872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7.468.991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7.468.991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Centros Especiales de Empleo </a:t>
                      </a:r>
                      <a:endParaRPr lang="es-ES" sz="24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36.651.221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52.101.558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62.712.273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31.680.843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Empresas de Inserción </a:t>
                      </a:r>
                      <a:endParaRPr lang="es-ES" sz="24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5.735.171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5.513.808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5.745.420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6.255.779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Asociaciones (activas)  </a:t>
                      </a:r>
                      <a:endParaRPr lang="es-ES" sz="24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89.067.669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84.832.105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87.869.992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87.869.992 </a:t>
                      </a:r>
                      <a:endParaRPr lang="es-ES" sz="24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Fundaciones (activas) </a:t>
                      </a:r>
                      <a:endParaRPr lang="es-ES" sz="24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159.013.450</a:t>
                      </a:r>
                      <a:endParaRPr lang="es-ES" sz="24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146.621.055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176.770.616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176.770.616 </a:t>
                      </a:r>
                      <a:endParaRPr lang="es-ES" sz="24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SAT</a:t>
                      </a:r>
                      <a:endParaRPr lang="es-ES" sz="24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effectLst/>
                          <a:latin typeface="+mn-lt"/>
                        </a:rPr>
                        <a:t>n.d</a:t>
                      </a:r>
                      <a:r>
                        <a:rPr lang="es-ES" sz="1600" dirty="0">
                          <a:effectLst/>
                          <a:latin typeface="+mn-lt"/>
                        </a:rPr>
                        <a:t>.</a:t>
                      </a:r>
                      <a:endParaRPr lang="es-ES" sz="24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effectLst/>
                          <a:latin typeface="+mn-lt"/>
                        </a:rPr>
                        <a:t>n.d</a:t>
                      </a:r>
                      <a:r>
                        <a:rPr lang="es-ES" sz="1600" dirty="0">
                          <a:effectLst/>
                          <a:latin typeface="+mn-lt"/>
                        </a:rPr>
                        <a:t>.</a:t>
                      </a:r>
                      <a:endParaRPr lang="es-ES" sz="24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effectLst/>
                          <a:latin typeface="+mn-lt"/>
                        </a:rPr>
                        <a:t>n.d</a:t>
                      </a:r>
                      <a:r>
                        <a:rPr lang="es-ES" sz="1600" dirty="0">
                          <a:effectLst/>
                          <a:latin typeface="+mn-lt"/>
                        </a:rPr>
                        <a:t>.</a:t>
                      </a:r>
                      <a:endParaRPr lang="es-ES" sz="24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n.d.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facturación Economía Social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+mn-lt"/>
                        </a:rPr>
                        <a:t>2.921.487.728</a:t>
                      </a:r>
                      <a:endParaRPr lang="es-ES" sz="2400" b="1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+mn-lt"/>
                        </a:rPr>
                        <a:t>2.356.980.542</a:t>
                      </a:r>
                      <a:endParaRPr lang="es-ES" sz="2400" b="1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+mn-lt"/>
                        </a:rPr>
                        <a:t>2.487.874.298</a:t>
                      </a:r>
                      <a:endParaRPr lang="es-ES" sz="2400" b="1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+mn-lt"/>
                        </a:rPr>
                        <a:t>2.457.353.227</a:t>
                      </a:r>
                      <a:endParaRPr lang="es-ES" sz="2400" b="1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PIB total de Aragón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33.326.667 .000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34.698.808.000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36.379.698.000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37.691.459 .000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9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Representatividad (sobre PIB)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6" name="15 Rectángulo"/>
          <p:cNvSpPr/>
          <p:nvPr/>
        </p:nvSpPr>
        <p:spPr>
          <a:xfrm>
            <a:off x="179512" y="4221087"/>
            <a:ext cx="8784976" cy="3657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217714" y="5665248"/>
            <a:ext cx="87467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400" dirty="0"/>
              <a:t>Deben asumirse las mismas limitaciones que en el caso del empleo (datos provenientes de la AEAT)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79512" y="5019734"/>
            <a:ext cx="8765875" cy="4254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2224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065838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395536" y="260351"/>
            <a:ext cx="8208912" cy="50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9" tIns="46800" rIns="89999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s-ES" altLang="es-ES" sz="2400" b="1" dirty="0"/>
              <a:t>Valor Añadido Bruto (VAB) </a:t>
            </a:r>
            <a:r>
              <a:rPr lang="es-ES" altLang="es-ES" sz="2400" dirty="0"/>
              <a:t>de la Economía Social aragonesa</a:t>
            </a:r>
            <a:endParaRPr lang="es-ES" altLang="es-ES" sz="1600" dirty="0"/>
          </a:p>
        </p:txBody>
      </p:sp>
      <p:pic>
        <p:nvPicPr>
          <p:cNvPr id="34820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6189663"/>
            <a:ext cx="3087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209634" y="5085184"/>
            <a:ext cx="8746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600" dirty="0"/>
              <a:t>- Los datos provienen de la AEAT. Por tanto, aun no se dispone de información para 2018. </a:t>
            </a:r>
          </a:p>
          <a:p>
            <a:pPr algn="just">
              <a:defRPr/>
            </a:pPr>
            <a:r>
              <a:rPr lang="es-ES" sz="1600" dirty="0"/>
              <a:t>- Sólo se dispone de datos para una muestra limitada de cooperativas, sociedades laborales, asociaciones y fundaciones.  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207687"/>
              </p:ext>
            </p:extLst>
          </p:nvPr>
        </p:nvGraphicFramePr>
        <p:xfrm>
          <a:off x="227956" y="836713"/>
          <a:ext cx="8623943" cy="407919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343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0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0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7297">
                <a:tc>
                  <a:txBody>
                    <a:bodyPr/>
                    <a:lstStyle/>
                    <a:p>
                      <a:endParaRPr lang="es-ES" sz="1600" dirty="0">
                        <a:solidFill>
                          <a:srgbClr val="00660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2015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2016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2017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Cooperativas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191.233.727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141.771.569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158.871.814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Sociedades Laborales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5.497.117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4.447.566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3.523.825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Centros Especiales de Empleo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n.d.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n.d.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n.d.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Empresas de Inserción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n.d.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n.d.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n.d.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Asociaciones (activas)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52.897.641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64.452.652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64.889.052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Fundaciones (activas)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147.972.575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143.202.763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170.132.612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SAT</a:t>
                      </a:r>
                      <a:endParaRPr lang="es-ES" sz="24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n.d.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n.d.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n.d.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VAB de la Economía Social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397.601.060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353.874.550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397.417.303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Total VAB de Aragón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30.238.853.000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31.476.133.000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32.984.399.000</a:t>
                      </a:r>
                      <a:endParaRPr lang="es-ES" sz="240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Representatividad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1,31%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1,12%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1,20%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227956" y="3789040"/>
            <a:ext cx="8623943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227957" y="4533326"/>
            <a:ext cx="8623943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300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065838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251520" y="332656"/>
            <a:ext cx="860038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9" tIns="46800" rIns="89999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pitchFamily="34" charset="0"/>
              <a:buNone/>
              <a:defRPr/>
            </a:pPr>
            <a:endParaRPr lang="es-ES" sz="1800" b="1" dirty="0"/>
          </a:p>
          <a:p>
            <a:pPr algn="ctr">
              <a:buFont typeface="Arial" pitchFamily="34" charset="0"/>
              <a:buNone/>
              <a:defRPr/>
            </a:pPr>
            <a:r>
              <a:rPr lang="es-ES" sz="2400" b="1" dirty="0"/>
              <a:t>Conclusiones de naturaleza cualitativa </a:t>
            </a:r>
          </a:p>
          <a:p>
            <a:pPr algn="ctr">
              <a:buFont typeface="Arial" pitchFamily="34" charset="0"/>
              <a:buNone/>
              <a:defRPr/>
            </a:pPr>
            <a:endParaRPr lang="es-ES" sz="2000" b="1" dirty="0"/>
          </a:p>
          <a:p>
            <a:pPr marL="342900" indent="-342900" algn="just">
              <a:defRPr/>
            </a:pPr>
            <a:endParaRPr lang="es-ES" sz="2000" b="1" dirty="0"/>
          </a:p>
          <a:p>
            <a:pPr marL="342900" indent="-342900" algn="just">
              <a:defRPr/>
            </a:pPr>
            <a:r>
              <a:rPr lang="es-ES" sz="2000" b="1" dirty="0"/>
              <a:t>Papel fundamental de la Economía Social para abordar grandes retos presentes y futuros de la sociedad aragonesa</a:t>
            </a:r>
          </a:p>
          <a:p>
            <a:pPr algn="just">
              <a:buNone/>
              <a:defRPr/>
            </a:pPr>
            <a:endParaRPr lang="es-ES" sz="2000" b="1" dirty="0"/>
          </a:p>
          <a:p>
            <a:pPr marL="641350" indent="-285750" algn="just">
              <a:defRPr/>
            </a:pPr>
            <a:r>
              <a:rPr lang="es-ES" sz="2000" dirty="0"/>
              <a:t>Generación de empleo de calidad</a:t>
            </a:r>
          </a:p>
          <a:p>
            <a:pPr marL="641350" indent="-285750" algn="just">
              <a:defRPr/>
            </a:pPr>
            <a:r>
              <a:rPr lang="es-ES" sz="2000" dirty="0"/>
              <a:t>Reducción de las desigualdades económicas</a:t>
            </a:r>
          </a:p>
          <a:p>
            <a:pPr marL="641350" indent="-285750" algn="just">
              <a:defRPr/>
            </a:pPr>
            <a:r>
              <a:rPr lang="es-ES" sz="2000" dirty="0"/>
              <a:t>Promoción de la equidad de género en el lugar de trabajo</a:t>
            </a:r>
          </a:p>
          <a:p>
            <a:pPr marL="641350" indent="-285750" algn="just">
              <a:defRPr/>
            </a:pPr>
            <a:r>
              <a:rPr lang="es-ES" sz="2000" dirty="0"/>
              <a:t>Fomento de la inserción socio-laboral de los colectivos más desfavorecidos de la sociedad</a:t>
            </a:r>
          </a:p>
          <a:p>
            <a:pPr marL="355600" algn="just">
              <a:buNone/>
              <a:defRPr/>
            </a:pPr>
            <a:endParaRPr lang="es-ES" sz="2000" dirty="0"/>
          </a:p>
          <a:p>
            <a:pPr>
              <a:buNone/>
              <a:defRPr/>
            </a:pPr>
            <a:endParaRPr lang="es-ES" sz="1800" b="1" dirty="0"/>
          </a:p>
        </p:txBody>
      </p:sp>
      <p:pic>
        <p:nvPicPr>
          <p:cNvPr id="28676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6189663"/>
            <a:ext cx="3087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376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812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277" y="0"/>
            <a:ext cx="4849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43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-1300"/>
            <a:ext cx="7488832" cy="686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05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065838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539750" y="549275"/>
            <a:ext cx="80645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9" tIns="46800" rIns="89999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pitchFamily="34" charset="0"/>
              <a:buNone/>
              <a:defRPr/>
            </a:pPr>
            <a:r>
              <a:rPr lang="es-ES" sz="2000" b="1" dirty="0"/>
              <a:t>Cátedra Cooperativas y Economía Social Caja Rural de Teruel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es-ES" sz="2000" b="1" dirty="0"/>
              <a:t> </a:t>
            </a:r>
          </a:p>
          <a:p>
            <a:pPr algn="just">
              <a:buNone/>
            </a:pPr>
            <a:r>
              <a:rPr lang="es-ES" sz="1800" dirty="0"/>
              <a:t>La Cátedra Cooperativas y Economía Social (</a:t>
            </a:r>
            <a:r>
              <a:rPr lang="es-ES" sz="1800" u="sng" dirty="0">
                <a:hlinkClick r:id="rId2"/>
              </a:rPr>
              <a:t>http://catedraeconomiasocial.unizar.es/</a:t>
            </a:r>
            <a:r>
              <a:rPr lang="es-ES" sz="1800" dirty="0"/>
              <a:t>) nace en abril de 2016, fruto de la colaboración entre Caja Rural de Teruel y la Universidad de Zaragoza. La Cátedra persigue tres objetivos específicos: </a:t>
            </a:r>
          </a:p>
          <a:p>
            <a:pPr>
              <a:buNone/>
            </a:pPr>
            <a:endParaRPr lang="es-ES" sz="1800" dirty="0"/>
          </a:p>
          <a:p>
            <a:pPr marL="285750" lvl="0" indent="-285750">
              <a:buFont typeface="Wingdings" pitchFamily="2" charset="2"/>
              <a:buChar char="§"/>
            </a:pPr>
            <a:r>
              <a:rPr lang="es-ES" sz="1800" dirty="0"/>
              <a:t>Fomentar el conocimiento sobre las cooperativas y las organizaciones de la Economía Social en el ámbito de la comunidad universitaria.</a:t>
            </a:r>
          </a:p>
          <a:p>
            <a:pPr lvl="0">
              <a:buNone/>
            </a:pPr>
            <a:endParaRPr lang="es-ES" sz="1800" dirty="0"/>
          </a:p>
          <a:p>
            <a:pPr marL="285750" lvl="0" indent="-285750">
              <a:buFont typeface="Wingdings" pitchFamily="2" charset="2"/>
              <a:buChar char="§"/>
            </a:pPr>
            <a:r>
              <a:rPr lang="es-ES" sz="1800" dirty="0"/>
              <a:t>Promover la iniciativa emprendedora en el ámbito de la comunidad universitaria y en colaboración con las instituciones del sector de la Economía Social.</a:t>
            </a:r>
          </a:p>
          <a:p>
            <a:pPr lvl="0">
              <a:buNone/>
            </a:pPr>
            <a:endParaRPr lang="es-ES" sz="1800" dirty="0"/>
          </a:p>
          <a:p>
            <a:pPr marL="285750" lvl="0" indent="-285750">
              <a:buFont typeface="Wingdings" pitchFamily="2" charset="2"/>
              <a:buChar char="§"/>
            </a:pPr>
            <a:r>
              <a:rPr lang="es-ES" sz="1800" dirty="0"/>
              <a:t>Estimular la investigación sobre la realidad, problemática y perspectivas de las cooperativas y la Economía Social. </a:t>
            </a:r>
          </a:p>
        </p:txBody>
      </p:sp>
      <p:pic>
        <p:nvPicPr>
          <p:cNvPr id="28676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6189663"/>
            <a:ext cx="3087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28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065838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1187450" y="549275"/>
            <a:ext cx="69850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9" tIns="46800" rIns="89999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s-ES" altLang="es-ES" sz="4000" b="1" dirty="0">
                <a:latin typeface="+mn-lt"/>
              </a:rPr>
              <a:t>Informe de la Economía Social en Aragón, 2018</a:t>
            </a:r>
          </a:p>
          <a:p>
            <a:pPr algn="ctr" eaLnBrk="1" hangingPunct="1">
              <a:buFontTx/>
              <a:buNone/>
              <a:defRPr/>
            </a:pPr>
            <a:endParaRPr lang="es-ES" altLang="es-ES" b="1" dirty="0">
              <a:latin typeface="+mn-lt"/>
            </a:endParaRPr>
          </a:p>
          <a:p>
            <a:pPr algn="ctr" eaLnBrk="1" hangingPunct="1">
              <a:buFontTx/>
              <a:buNone/>
              <a:defRPr/>
            </a:pPr>
            <a:r>
              <a:rPr lang="es-ES" altLang="es-ES" b="1" dirty="0">
                <a:latin typeface="+mn-lt"/>
              </a:rPr>
              <a:t>Características, dimensión y evolución de la Economía Social aragonesa</a:t>
            </a:r>
          </a:p>
          <a:p>
            <a:pPr algn="ctr" eaLnBrk="1" hangingPunct="1">
              <a:buFontTx/>
              <a:buNone/>
              <a:defRPr/>
            </a:pPr>
            <a:endParaRPr lang="es-ES" altLang="es-ES" sz="2400" b="1" dirty="0">
              <a:latin typeface="+mn-lt"/>
            </a:endParaRPr>
          </a:p>
          <a:p>
            <a:pPr algn="ctr" eaLnBrk="1" hangingPunct="1">
              <a:buFontTx/>
              <a:buNone/>
              <a:defRPr/>
            </a:pPr>
            <a:r>
              <a:rPr lang="es-ES" altLang="es-ES" sz="2400" b="1" dirty="0">
                <a:latin typeface="+mn-lt"/>
              </a:rPr>
              <a:t>Noviembre 2019</a:t>
            </a:r>
          </a:p>
          <a:p>
            <a:pPr eaLnBrk="1" hangingPunct="1">
              <a:buFontTx/>
              <a:buNone/>
              <a:defRPr/>
            </a:pPr>
            <a:endParaRPr lang="es-ES" altLang="es-ES" sz="1600" dirty="0">
              <a:latin typeface="+mn-lt"/>
            </a:endParaRPr>
          </a:p>
          <a:p>
            <a:pPr algn="ctr" eaLnBrk="1" hangingPunct="1">
              <a:buFontTx/>
              <a:buNone/>
              <a:defRPr/>
            </a:pPr>
            <a:endParaRPr lang="en-GB" altLang="es-ES" sz="1600" dirty="0">
              <a:latin typeface="Cambria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211960" y="4945063"/>
            <a:ext cx="4572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2000" dirty="0">
                <a:latin typeface="+mn-lt"/>
              </a:rPr>
              <a:t>Cátedra Cooperativas y Economía Social, Caja Rural de Teruel</a:t>
            </a:r>
          </a:p>
          <a:p>
            <a:pPr algn="r">
              <a:defRPr/>
            </a:pPr>
            <a:r>
              <a:rPr lang="es-ES" sz="2000" dirty="0">
                <a:latin typeface="+mn-lt"/>
              </a:rPr>
              <a:t>Universidad de Zaragoza</a:t>
            </a:r>
          </a:p>
        </p:txBody>
      </p:sp>
      <p:pic>
        <p:nvPicPr>
          <p:cNvPr id="6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5141913"/>
            <a:ext cx="3087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3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065838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553281" y="332656"/>
            <a:ext cx="80645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9" tIns="46800" rIns="89999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pitchFamily="34" charset="0"/>
              <a:buNone/>
              <a:defRPr/>
            </a:pPr>
            <a:r>
              <a:rPr lang="es-ES" sz="2000" b="1" dirty="0"/>
              <a:t>Principios de la Economía Social (Social </a:t>
            </a:r>
            <a:r>
              <a:rPr lang="es-ES" sz="2000" b="1" dirty="0" err="1"/>
              <a:t>Economy</a:t>
            </a:r>
            <a:r>
              <a:rPr lang="es-ES" sz="2000" b="1" dirty="0"/>
              <a:t> </a:t>
            </a:r>
            <a:r>
              <a:rPr lang="es-ES" sz="2000" b="1" dirty="0" err="1"/>
              <a:t>Europe</a:t>
            </a:r>
            <a:r>
              <a:rPr lang="es-ES" sz="2000" b="1" dirty="0"/>
              <a:t>): </a:t>
            </a:r>
          </a:p>
          <a:p>
            <a:pPr>
              <a:buFont typeface="Arial" pitchFamily="34" charset="0"/>
              <a:buNone/>
              <a:defRPr/>
            </a:pPr>
            <a:endParaRPr lang="es-ES" sz="2000" b="1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s-ES" sz="2000" dirty="0"/>
              <a:t>Primacía de la persona y del objeto social sobre el capital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s-ES" sz="2000" dirty="0"/>
              <a:t>Adhesión voluntaria y abierta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s-ES" sz="2000" dirty="0"/>
              <a:t>Gobernanza democrática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s-ES" sz="2000" dirty="0"/>
              <a:t>Conjunción de los intereses de los miembros/usuarios y del interés general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s-ES" sz="2000" dirty="0"/>
              <a:t>Defensa y aplicación de los principios de solidaridad y responsabilidad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s-ES" sz="2000" dirty="0"/>
              <a:t>Autonomía de gestión e independencia respecto de los poderes públicos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s-ES" sz="2000" dirty="0"/>
              <a:t>Reinversión de la mayoría de los excedentes que se destinan a objetivos de desarrollo sostenible, de interés para miembros y de interés general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s-ES" sz="1800" dirty="0"/>
          </a:p>
          <a:p>
            <a:pPr>
              <a:buNone/>
              <a:defRPr/>
            </a:pPr>
            <a:r>
              <a:rPr lang="es-ES" sz="1600" dirty="0"/>
              <a:t>Fuente: </a:t>
            </a:r>
          </a:p>
          <a:p>
            <a:pPr>
              <a:buNone/>
              <a:defRPr/>
            </a:pPr>
            <a:r>
              <a:rPr lang="es-ES" sz="1600" dirty="0"/>
              <a:t>Social </a:t>
            </a:r>
            <a:r>
              <a:rPr lang="es-ES" sz="1600" dirty="0" err="1"/>
              <a:t>Economy</a:t>
            </a:r>
            <a:r>
              <a:rPr lang="es-ES" sz="1600" dirty="0"/>
              <a:t> </a:t>
            </a:r>
            <a:r>
              <a:rPr lang="es-ES" sz="1600" dirty="0" err="1"/>
              <a:t>Europe</a:t>
            </a:r>
            <a:r>
              <a:rPr lang="es-ES" sz="1600" dirty="0"/>
              <a:t>. (2018). </a:t>
            </a:r>
            <a:r>
              <a:rPr lang="es-ES" sz="1600" i="1" dirty="0"/>
              <a:t>El futuro de las políticas europeas para la Economía Social: Hacia un Plan de Acción </a:t>
            </a:r>
          </a:p>
        </p:txBody>
      </p:sp>
      <p:pic>
        <p:nvPicPr>
          <p:cNvPr id="28676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6189663"/>
            <a:ext cx="3087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065838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1258888" y="333375"/>
            <a:ext cx="69850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9" tIns="46800" rIns="89999" bIns="46800"/>
          <a:lstStyle/>
          <a:p>
            <a:pPr algn="ctr">
              <a:spcBef>
                <a:spcPct val="20000"/>
              </a:spcBef>
              <a:tabLst>
                <a:tab pos="6362700" algn="l"/>
                <a:tab pos="7805738" algn="l"/>
              </a:tabLst>
            </a:pPr>
            <a:endParaRPr lang="en-GB" altLang="es-ES" sz="1600">
              <a:latin typeface="Cambria" pitchFamily="18" charset="0"/>
            </a:endParaRPr>
          </a:p>
        </p:txBody>
      </p:sp>
      <p:pic>
        <p:nvPicPr>
          <p:cNvPr id="31748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6189663"/>
            <a:ext cx="3087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57042816"/>
              </p:ext>
            </p:extLst>
          </p:nvPr>
        </p:nvGraphicFramePr>
        <p:xfrm>
          <a:off x="199418" y="1119758"/>
          <a:ext cx="867315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Rectángulo"/>
          <p:cNvSpPr/>
          <p:nvPr/>
        </p:nvSpPr>
        <p:spPr>
          <a:xfrm>
            <a:off x="683568" y="404664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s-ES" b="1" dirty="0"/>
              <a:t>El Universo de la Economía Social aragonesa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477701" y="5168324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s-ES" sz="1400" dirty="0"/>
              <a:t>Basado en la Ley 5/2011 y la delimitación de CIRIEC-España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065838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1187450" y="549275"/>
            <a:ext cx="69850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9" tIns="46800" rIns="89999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endParaRPr lang="es-ES" altLang="es-ES" sz="1600" dirty="0">
              <a:latin typeface="+mn-lt"/>
            </a:endParaRPr>
          </a:p>
          <a:p>
            <a:pPr algn="ctr" eaLnBrk="1" hangingPunct="1">
              <a:buFontTx/>
              <a:buNone/>
              <a:defRPr/>
            </a:pPr>
            <a:endParaRPr lang="en-GB" altLang="es-ES" sz="1600" dirty="0">
              <a:latin typeface="Cambria" pitchFamily="18" charset="0"/>
            </a:endParaRPr>
          </a:p>
        </p:txBody>
      </p:sp>
      <p:pic>
        <p:nvPicPr>
          <p:cNvPr id="33796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6189663"/>
            <a:ext cx="3087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" descr="http://geses.unizar.es/paes/imagenes/logosentidades/are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793750"/>
            <a:ext cx="14001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4" descr="http://geses.unizar.es/paes/imagenes/logosentidades/as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1096963"/>
            <a:ext cx="1400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8" descr="http://geses.unizar.es/paes/imagenes/logosentidades/fundacion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994275"/>
            <a:ext cx="18732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12" descr="http://geses.unizar.es/paes/imagenes/logosentidades/cermi_arag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779463"/>
            <a:ext cx="14001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16" descr="http://geses.unizar.es/paes/imagenes/logosentidades/coordinadora_voluntariad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41575"/>
            <a:ext cx="1400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8" descr="http://geses.unizar.es/paes/imagenes/logosentidades/facablanc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2517775"/>
            <a:ext cx="14001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24" descr="http://geses.unizar.es/paes/imagenes/logosentidades/fa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2260600"/>
            <a:ext cx="14001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28" descr="http://geses.unizar.es/paes/imagenes/logosentidades/padi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3638550"/>
            <a:ext cx="14001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30" descr="http://geses.unizar.es/paes/imagenes/logosentidades/reasaragon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3568700"/>
            <a:ext cx="14001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32" descr="http://geses.unizar.es/paes/imagenes/logosentidades/ucea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3567113"/>
            <a:ext cx="17954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7" name="21 Imagen" descr="Resultado de imagen de arei aragon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7" b="19078"/>
          <a:stretch>
            <a:fillRect/>
          </a:stretch>
        </p:blipFill>
        <p:spPr bwMode="auto">
          <a:xfrm>
            <a:off x="6988175" y="2279650"/>
            <a:ext cx="14890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8" name="22 Image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703263"/>
            <a:ext cx="1941512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9" name="Picture 3" descr="Logo PTS Aragó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4924425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0" name="Picture 5" descr="http://www.voluntariadodearagon.org/index_htm_files/800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38" y="3638550"/>
            <a:ext cx="2182812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4849446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2 Rectángulo"/>
          <p:cNvSpPr/>
          <p:nvPr/>
        </p:nvSpPr>
        <p:spPr>
          <a:xfrm>
            <a:off x="5290999" y="2204864"/>
            <a:ext cx="374441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dirty="0"/>
              <a:t>Informe completo y resumen ejecutivo disponibles en la página web de la Cátedra Cooperativas y Economía Social</a:t>
            </a:r>
          </a:p>
          <a:p>
            <a:pPr>
              <a:defRPr/>
            </a:pPr>
            <a:endParaRPr lang="es-ES" dirty="0"/>
          </a:p>
          <a:p>
            <a:pPr>
              <a:defRPr/>
            </a:pPr>
            <a:r>
              <a:rPr lang="es-ES" sz="1600" dirty="0">
                <a:hlinkClick r:id="rId3"/>
              </a:rPr>
              <a:t>https://catedraeconomiasocial.unizar.es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850647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065838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553281" y="332656"/>
            <a:ext cx="806450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9" tIns="46800" rIns="89999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  <a:defRPr/>
            </a:pPr>
            <a:r>
              <a:rPr lang="es-ES" sz="2000" b="1" dirty="0"/>
              <a:t>OBJETIVOS DEL INFORME ANUAL DE LA ECONOMÍA SOCIAL EN ARAGÓN</a:t>
            </a:r>
          </a:p>
          <a:p>
            <a:pPr marL="285750" indent="-285750">
              <a:defRPr/>
            </a:pPr>
            <a:endParaRPr lang="es-ES" sz="1800" dirty="0"/>
          </a:p>
          <a:p>
            <a:pPr algn="ctr">
              <a:buNone/>
              <a:defRPr/>
            </a:pPr>
            <a:r>
              <a:rPr lang="es-ES" sz="1800" dirty="0"/>
              <a:t>4ª edición del informe (desde 2016)</a:t>
            </a:r>
          </a:p>
          <a:p>
            <a:pPr marL="285750" indent="-285750">
              <a:defRPr/>
            </a:pPr>
            <a:endParaRPr lang="es-ES" sz="1800" dirty="0"/>
          </a:p>
          <a:p>
            <a:pPr marL="342900" indent="-342900" algn="just">
              <a:defRPr/>
            </a:pPr>
            <a:r>
              <a:rPr lang="es-ES" sz="1800" dirty="0"/>
              <a:t>Proporcionar una imagen fiel sobre las características, dimensión y evolución reciente del sector de la Economía Social en la Comunidad Autónoma de Aragón</a:t>
            </a:r>
          </a:p>
          <a:p>
            <a:pPr marL="342900" indent="-342900" algn="just">
              <a:defRPr/>
            </a:pPr>
            <a:endParaRPr lang="es-ES" sz="1800" dirty="0"/>
          </a:p>
          <a:p>
            <a:pPr marL="342900" indent="-342900" algn="just">
              <a:defRPr/>
            </a:pPr>
            <a:r>
              <a:rPr lang="es-ES" sz="1800" dirty="0"/>
              <a:t>Análisis del sector de la Economía Social para un periodo de 4 años (2015-2018) y desagregado en tres niveles: </a:t>
            </a:r>
          </a:p>
          <a:p>
            <a:pPr marL="342900" indent="-342900" algn="just">
              <a:defRPr/>
            </a:pPr>
            <a:endParaRPr lang="es-ES" sz="800" dirty="0"/>
          </a:p>
          <a:p>
            <a:pPr marL="1074738" indent="-342900" algn="just">
              <a:buFont typeface="Wingdings" pitchFamily="2" charset="2"/>
              <a:buChar char="Ø"/>
              <a:defRPr/>
            </a:pPr>
            <a:r>
              <a:rPr lang="es-ES" sz="1800" dirty="0"/>
              <a:t>Número de entidades</a:t>
            </a:r>
          </a:p>
          <a:p>
            <a:pPr marL="1074738" indent="-342900" algn="just">
              <a:buFont typeface="Wingdings" pitchFamily="2" charset="2"/>
              <a:buChar char="Ø"/>
              <a:defRPr/>
            </a:pPr>
            <a:r>
              <a:rPr lang="es-ES" sz="1800" dirty="0"/>
              <a:t>Volumen de empleo</a:t>
            </a:r>
          </a:p>
          <a:p>
            <a:pPr marL="1074738" indent="-342900" algn="just">
              <a:buFont typeface="Wingdings" pitchFamily="2" charset="2"/>
              <a:buChar char="Ø"/>
              <a:defRPr/>
            </a:pPr>
            <a:r>
              <a:rPr lang="es-ES" sz="1800" dirty="0"/>
              <a:t>Contribución al desarrollo económico territorial (Facturación / Valor añadido bruto)</a:t>
            </a:r>
          </a:p>
          <a:p>
            <a:pPr marL="342900" indent="-342900" algn="just">
              <a:defRPr/>
            </a:pPr>
            <a:endParaRPr lang="es-ES" sz="1800" dirty="0"/>
          </a:p>
          <a:p>
            <a:pPr marL="342900" indent="-342900" algn="just">
              <a:defRPr/>
            </a:pPr>
            <a:r>
              <a:rPr lang="es-ES" sz="1800" dirty="0"/>
              <a:t>Servir como referencia en el estudio de la Economía Social aragonesa para las entidades y plataformas del sector, la Administración Pública y el ámbito científico-académico.</a:t>
            </a:r>
          </a:p>
          <a:p>
            <a:pPr marL="342900" indent="-342900">
              <a:defRPr/>
            </a:pPr>
            <a:endParaRPr lang="es-ES" sz="800" dirty="0"/>
          </a:p>
        </p:txBody>
      </p:sp>
      <p:pic>
        <p:nvPicPr>
          <p:cNvPr id="28676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6189663"/>
            <a:ext cx="3087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398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065838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23528" y="404664"/>
            <a:ext cx="5112568" cy="566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9" tIns="46800" rIns="89999" bIns="46800" numCol="2"/>
          <a:lstStyle/>
          <a:p>
            <a:pPr>
              <a:spcBef>
                <a:spcPct val="20000"/>
              </a:spcBef>
              <a:buFont typeface="Arial" charset="0"/>
              <a:buNone/>
              <a:tabLst>
                <a:tab pos="6362700" algn="l"/>
                <a:tab pos="7805738" algn="l"/>
              </a:tabLst>
            </a:pPr>
            <a:r>
              <a:rPr lang="es-ES" altLang="es-ES" sz="1600" b="1" dirty="0">
                <a:latin typeface="Calibri" pitchFamily="34" charset="0"/>
              </a:rPr>
              <a:t>Coordinadores</a:t>
            </a:r>
            <a:endParaRPr lang="es-ES" altLang="es-ES" sz="1600" dirty="0">
              <a:latin typeface="Calibri" pitchFamily="34" charset="0"/>
            </a:endParaRPr>
          </a:p>
          <a:p>
            <a:pPr>
              <a:spcBef>
                <a:spcPct val="20000"/>
              </a:spcBef>
              <a:tabLst>
                <a:tab pos="6362700" algn="l"/>
                <a:tab pos="7805738" algn="l"/>
              </a:tabLst>
            </a:pPr>
            <a:r>
              <a:rPr lang="es-ES" altLang="es-ES" sz="1600" dirty="0">
                <a:latin typeface="Calibri" pitchFamily="34" charset="0"/>
              </a:rPr>
              <a:t>Ignacio </a:t>
            </a:r>
            <a:r>
              <a:rPr lang="es-ES" altLang="es-ES" sz="1600" dirty="0" err="1">
                <a:latin typeface="Calibri" pitchFamily="34" charset="0"/>
              </a:rPr>
              <a:t>Bretos</a:t>
            </a:r>
            <a:endParaRPr lang="es-ES" altLang="es-ES" sz="1600" dirty="0">
              <a:latin typeface="Calibri" pitchFamily="34" charset="0"/>
            </a:endParaRPr>
          </a:p>
          <a:p>
            <a:pPr>
              <a:spcBef>
                <a:spcPct val="20000"/>
              </a:spcBef>
              <a:tabLst>
                <a:tab pos="6362700" algn="l"/>
                <a:tab pos="7805738" algn="l"/>
              </a:tabLst>
            </a:pPr>
            <a:r>
              <a:rPr lang="es-ES" altLang="es-ES" sz="1600" dirty="0">
                <a:latin typeface="Calibri" pitchFamily="34" charset="0"/>
              </a:rPr>
              <a:t>Carmen </a:t>
            </a:r>
            <a:r>
              <a:rPr lang="es-ES" altLang="es-ES" sz="1600" dirty="0" err="1">
                <a:latin typeface="Calibri" pitchFamily="34" charset="0"/>
              </a:rPr>
              <a:t>Marcuello</a:t>
            </a:r>
            <a:endParaRPr lang="es-ES" altLang="es-ES" sz="1600" dirty="0">
              <a:latin typeface="Calibri" pitchFamily="34" charset="0"/>
            </a:endParaRPr>
          </a:p>
          <a:p>
            <a:pPr>
              <a:spcBef>
                <a:spcPct val="20000"/>
              </a:spcBef>
              <a:tabLst>
                <a:tab pos="6362700" algn="l"/>
                <a:tab pos="7805738" algn="l"/>
              </a:tabLst>
            </a:pPr>
            <a:endParaRPr lang="es-ES" altLang="es-ES" sz="1600" b="1" dirty="0">
              <a:latin typeface="Calibri" pitchFamily="34" charset="0"/>
            </a:endParaRPr>
          </a:p>
          <a:p>
            <a:pPr>
              <a:spcBef>
                <a:spcPct val="20000"/>
              </a:spcBef>
              <a:tabLst>
                <a:tab pos="6362700" algn="l"/>
                <a:tab pos="7805738" algn="l"/>
              </a:tabLst>
            </a:pPr>
            <a:endParaRPr lang="es-ES" altLang="es-ES" sz="1600" b="1" dirty="0">
              <a:latin typeface="Calibri" pitchFamily="34" charset="0"/>
            </a:endParaRPr>
          </a:p>
          <a:p>
            <a:pPr>
              <a:spcBef>
                <a:spcPct val="20000"/>
              </a:spcBef>
              <a:tabLst>
                <a:tab pos="6362700" algn="l"/>
                <a:tab pos="7805738" algn="l"/>
              </a:tabLst>
            </a:pPr>
            <a:endParaRPr lang="es-ES" altLang="es-ES" sz="1600" b="1" dirty="0">
              <a:latin typeface="Calibri" pitchFamily="34" charset="0"/>
            </a:endParaRPr>
          </a:p>
          <a:p>
            <a:pPr>
              <a:spcBef>
                <a:spcPct val="20000"/>
              </a:spcBef>
              <a:tabLst>
                <a:tab pos="6362700" algn="l"/>
                <a:tab pos="7805738" algn="l"/>
              </a:tabLst>
            </a:pPr>
            <a:endParaRPr lang="es-ES" altLang="es-ES" sz="1600" b="1" dirty="0">
              <a:latin typeface="Calibri" pitchFamily="34" charset="0"/>
            </a:endParaRPr>
          </a:p>
          <a:p>
            <a:pPr>
              <a:spcBef>
                <a:spcPct val="20000"/>
              </a:spcBef>
              <a:tabLst>
                <a:tab pos="6362700" algn="l"/>
                <a:tab pos="7805738" algn="l"/>
              </a:tabLst>
            </a:pPr>
            <a:endParaRPr lang="es-ES" altLang="es-ES" sz="1600" b="1" dirty="0">
              <a:latin typeface="Calibri" pitchFamily="34" charset="0"/>
            </a:endParaRPr>
          </a:p>
          <a:p>
            <a:pPr>
              <a:spcBef>
                <a:spcPct val="20000"/>
              </a:spcBef>
              <a:tabLst>
                <a:tab pos="6362700" algn="l"/>
                <a:tab pos="7805738" algn="l"/>
              </a:tabLst>
            </a:pPr>
            <a:endParaRPr lang="es-ES" altLang="es-ES" sz="1600" b="1" dirty="0">
              <a:latin typeface="Calibri" pitchFamily="34" charset="0"/>
            </a:endParaRPr>
          </a:p>
          <a:p>
            <a:pPr>
              <a:spcBef>
                <a:spcPct val="20000"/>
              </a:spcBef>
              <a:tabLst>
                <a:tab pos="6362700" algn="l"/>
                <a:tab pos="7805738" algn="l"/>
              </a:tabLst>
            </a:pPr>
            <a:endParaRPr lang="es-ES" altLang="es-ES" sz="1600" b="1" dirty="0">
              <a:latin typeface="Calibri" pitchFamily="34" charset="0"/>
            </a:endParaRPr>
          </a:p>
          <a:p>
            <a:pPr>
              <a:spcBef>
                <a:spcPct val="20000"/>
              </a:spcBef>
              <a:tabLst>
                <a:tab pos="6362700" algn="l"/>
                <a:tab pos="7805738" algn="l"/>
              </a:tabLst>
            </a:pPr>
            <a:endParaRPr lang="es-ES" altLang="es-ES" sz="1600" b="1" dirty="0">
              <a:latin typeface="Calibri" pitchFamily="34" charset="0"/>
            </a:endParaRPr>
          </a:p>
          <a:p>
            <a:pPr>
              <a:spcBef>
                <a:spcPct val="20000"/>
              </a:spcBef>
              <a:tabLst>
                <a:tab pos="6362700" algn="l"/>
                <a:tab pos="7805738" algn="l"/>
              </a:tabLst>
            </a:pPr>
            <a:endParaRPr lang="es-ES" altLang="es-ES" sz="1600" b="1" dirty="0">
              <a:latin typeface="Calibri" pitchFamily="34" charset="0"/>
            </a:endParaRPr>
          </a:p>
          <a:p>
            <a:pPr>
              <a:spcBef>
                <a:spcPct val="20000"/>
              </a:spcBef>
              <a:tabLst>
                <a:tab pos="6362700" algn="l"/>
                <a:tab pos="7805738" algn="l"/>
              </a:tabLst>
            </a:pPr>
            <a:endParaRPr lang="es-ES" altLang="es-ES" sz="1600" b="1" dirty="0">
              <a:latin typeface="Calibri" pitchFamily="34" charset="0"/>
            </a:endParaRPr>
          </a:p>
          <a:p>
            <a:pPr>
              <a:spcBef>
                <a:spcPct val="20000"/>
              </a:spcBef>
              <a:tabLst>
                <a:tab pos="6362700" algn="l"/>
                <a:tab pos="7805738" algn="l"/>
              </a:tabLst>
            </a:pPr>
            <a:endParaRPr lang="es-ES" altLang="es-ES" sz="1600" b="1" dirty="0">
              <a:latin typeface="Calibri" pitchFamily="34" charset="0"/>
            </a:endParaRPr>
          </a:p>
          <a:p>
            <a:pPr>
              <a:spcBef>
                <a:spcPct val="20000"/>
              </a:spcBef>
              <a:tabLst>
                <a:tab pos="6362700" algn="l"/>
                <a:tab pos="7805738" algn="l"/>
              </a:tabLst>
            </a:pPr>
            <a:endParaRPr lang="es-ES" altLang="es-ES" sz="1600" b="1" dirty="0">
              <a:latin typeface="Calibri" pitchFamily="34" charset="0"/>
            </a:endParaRPr>
          </a:p>
          <a:p>
            <a:pPr>
              <a:spcBef>
                <a:spcPct val="20000"/>
              </a:spcBef>
              <a:tabLst>
                <a:tab pos="6362700" algn="l"/>
                <a:tab pos="7805738" algn="l"/>
              </a:tabLst>
            </a:pPr>
            <a:endParaRPr lang="es-ES" altLang="es-ES" sz="1600" b="1" dirty="0">
              <a:latin typeface="Calibri" pitchFamily="34" charset="0"/>
            </a:endParaRPr>
          </a:p>
          <a:p>
            <a:pPr>
              <a:spcBef>
                <a:spcPct val="20000"/>
              </a:spcBef>
              <a:tabLst>
                <a:tab pos="6362700" algn="l"/>
                <a:tab pos="7805738" algn="l"/>
              </a:tabLst>
            </a:pPr>
            <a:endParaRPr lang="es-ES" altLang="es-ES" sz="1600" b="1" dirty="0">
              <a:latin typeface="Calibri" pitchFamily="34" charset="0"/>
            </a:endParaRPr>
          </a:p>
          <a:p>
            <a:pPr>
              <a:spcBef>
                <a:spcPct val="20000"/>
              </a:spcBef>
              <a:tabLst>
                <a:tab pos="6362700" algn="l"/>
                <a:tab pos="7805738" algn="l"/>
              </a:tabLst>
            </a:pPr>
            <a:endParaRPr lang="es-ES" altLang="es-ES" sz="1600" b="1" dirty="0">
              <a:latin typeface="Calibri" pitchFamily="34" charset="0"/>
            </a:endParaRPr>
          </a:p>
          <a:p>
            <a:pPr>
              <a:spcBef>
                <a:spcPct val="20000"/>
              </a:spcBef>
              <a:tabLst>
                <a:tab pos="6362700" algn="l"/>
                <a:tab pos="7805738" algn="l"/>
              </a:tabLst>
            </a:pPr>
            <a:endParaRPr lang="es-ES" altLang="es-ES" sz="1600" b="1" dirty="0">
              <a:latin typeface="Calibri" pitchFamily="34" charset="0"/>
            </a:endParaRPr>
          </a:p>
          <a:p>
            <a:pPr>
              <a:spcBef>
                <a:spcPct val="20000"/>
              </a:spcBef>
              <a:tabLst>
                <a:tab pos="6362700" algn="l"/>
                <a:tab pos="7805738" algn="l"/>
              </a:tabLst>
            </a:pPr>
            <a:r>
              <a:rPr lang="es-ES" altLang="es-ES" sz="1600" b="1" dirty="0">
                <a:latin typeface="Calibri" pitchFamily="34" charset="0"/>
              </a:rPr>
              <a:t>Autores</a:t>
            </a:r>
          </a:p>
          <a:p>
            <a:r>
              <a:rPr lang="es-ES" sz="1600" dirty="0">
                <a:latin typeface="Calibri" pitchFamily="34" charset="0"/>
              </a:rPr>
              <a:t>Cristina </a:t>
            </a:r>
            <a:r>
              <a:rPr lang="es-ES" sz="1600" dirty="0" err="1">
                <a:latin typeface="Calibri" pitchFamily="34" charset="0"/>
              </a:rPr>
              <a:t>Bernad</a:t>
            </a:r>
            <a:r>
              <a:rPr lang="es-ES" sz="1600" dirty="0">
                <a:latin typeface="Calibri" pitchFamily="34" charset="0"/>
              </a:rPr>
              <a:t> </a:t>
            </a:r>
            <a:r>
              <a:rPr lang="es-ES" sz="1600" dirty="0" err="1">
                <a:latin typeface="Calibri" pitchFamily="34" charset="0"/>
              </a:rPr>
              <a:t>Morcate</a:t>
            </a:r>
            <a:endParaRPr lang="es-ES" sz="1600" dirty="0">
              <a:latin typeface="Calibri" pitchFamily="34" charset="0"/>
            </a:endParaRPr>
          </a:p>
          <a:p>
            <a:r>
              <a:rPr lang="es-ES" sz="1600" dirty="0">
                <a:latin typeface="Calibri" pitchFamily="34" charset="0"/>
              </a:rPr>
              <a:t>Ignacio </a:t>
            </a:r>
            <a:r>
              <a:rPr lang="es-ES" sz="1600" dirty="0" err="1">
                <a:latin typeface="Calibri" pitchFamily="34" charset="0"/>
              </a:rPr>
              <a:t>Bretos</a:t>
            </a:r>
            <a:r>
              <a:rPr lang="es-ES" sz="1600" dirty="0">
                <a:latin typeface="Calibri" pitchFamily="34" charset="0"/>
              </a:rPr>
              <a:t> Fernández</a:t>
            </a:r>
          </a:p>
          <a:p>
            <a:r>
              <a:rPr lang="es-ES" sz="1600" dirty="0">
                <a:latin typeface="Calibri" pitchFamily="34" charset="0"/>
              </a:rPr>
              <a:t>Millán Díaz </a:t>
            </a:r>
            <a:r>
              <a:rPr lang="es-ES" sz="1600" dirty="0" err="1">
                <a:latin typeface="Calibri" pitchFamily="34" charset="0"/>
              </a:rPr>
              <a:t>Foncea</a:t>
            </a:r>
            <a:r>
              <a:rPr lang="es-ES" sz="1600" dirty="0">
                <a:latin typeface="Calibri" pitchFamily="34" charset="0"/>
              </a:rPr>
              <a:t> </a:t>
            </a:r>
          </a:p>
          <a:p>
            <a:r>
              <a:rPr lang="es-ES" sz="1600" dirty="0">
                <a:latin typeface="Calibri" pitchFamily="34" charset="0"/>
              </a:rPr>
              <a:t>Francisco Galán Calvo</a:t>
            </a:r>
          </a:p>
          <a:p>
            <a:r>
              <a:rPr lang="es-ES" sz="1600" dirty="0">
                <a:latin typeface="Calibri" pitchFamily="34" charset="0"/>
              </a:rPr>
              <a:t>Manuel Hernández </a:t>
            </a:r>
            <a:r>
              <a:rPr lang="es-ES" sz="1600" dirty="0" err="1">
                <a:latin typeface="Calibri" pitchFamily="34" charset="0"/>
              </a:rPr>
              <a:t>Laplana</a:t>
            </a:r>
            <a:endParaRPr lang="es-ES" sz="1600" dirty="0">
              <a:latin typeface="Calibri" pitchFamily="34" charset="0"/>
            </a:endParaRPr>
          </a:p>
          <a:p>
            <a:r>
              <a:rPr lang="es-ES" sz="1600" dirty="0">
                <a:latin typeface="Calibri" pitchFamily="34" charset="0"/>
              </a:rPr>
              <a:t>Ana Ledesma Cuenca </a:t>
            </a:r>
          </a:p>
          <a:p>
            <a:r>
              <a:rPr lang="es-ES" sz="1600" dirty="0">
                <a:latin typeface="Calibri" pitchFamily="34" charset="0"/>
              </a:rPr>
              <a:t>Carmen </a:t>
            </a:r>
            <a:r>
              <a:rPr lang="es-ES" sz="1600" dirty="0" err="1">
                <a:latin typeface="Calibri" pitchFamily="34" charset="0"/>
              </a:rPr>
              <a:t>Marcuello</a:t>
            </a:r>
            <a:r>
              <a:rPr lang="es-ES" sz="1600" dirty="0">
                <a:latin typeface="Calibri" pitchFamily="34" charset="0"/>
              </a:rPr>
              <a:t> </a:t>
            </a:r>
            <a:r>
              <a:rPr lang="es-ES" sz="1600" dirty="0" err="1">
                <a:latin typeface="Calibri" pitchFamily="34" charset="0"/>
              </a:rPr>
              <a:t>Servós</a:t>
            </a:r>
            <a:endParaRPr lang="es-ES" sz="1600" dirty="0">
              <a:latin typeface="Calibri" pitchFamily="34" charset="0"/>
            </a:endParaRPr>
          </a:p>
          <a:p>
            <a:r>
              <a:rPr lang="es-ES" sz="1600" dirty="0">
                <a:latin typeface="Calibri" pitchFamily="34" charset="0"/>
              </a:rPr>
              <a:t>Javier Pérez Sanz</a:t>
            </a:r>
          </a:p>
          <a:p>
            <a:r>
              <a:rPr lang="es-ES" sz="1600" dirty="0">
                <a:latin typeface="Calibri" pitchFamily="34" charset="0"/>
              </a:rPr>
              <a:t>Blanca Simón Fernández </a:t>
            </a:r>
          </a:p>
          <a:p>
            <a:pPr algn="ctr">
              <a:spcBef>
                <a:spcPct val="20000"/>
              </a:spcBef>
              <a:tabLst>
                <a:tab pos="6362700" algn="l"/>
                <a:tab pos="7805738" algn="l"/>
              </a:tabLst>
            </a:pPr>
            <a:endParaRPr lang="en-GB" altLang="es-ES" sz="1600" dirty="0">
              <a:latin typeface="Cambria" pitchFamily="18" charset="0"/>
            </a:endParaRPr>
          </a:p>
        </p:txBody>
      </p:sp>
      <p:pic>
        <p:nvPicPr>
          <p:cNvPr id="26628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6189663"/>
            <a:ext cx="3087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156176" y="2755211"/>
            <a:ext cx="22351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1600" b="1" dirty="0">
                <a:latin typeface="+mn-lt"/>
              </a:rPr>
              <a:t>Con la colaboración de</a:t>
            </a:r>
            <a:endParaRPr lang="es-ES" sz="1600" dirty="0">
              <a:latin typeface="+mn-lt"/>
            </a:endParaRPr>
          </a:p>
        </p:txBody>
      </p:sp>
      <p:pic>
        <p:nvPicPr>
          <p:cNvPr id="26630" name="2 Imagen" descr="logoU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578" y="4365103"/>
            <a:ext cx="1688701" cy="52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7 Imagen" descr="índi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80" y="3280367"/>
            <a:ext cx="1489699" cy="80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705902" y="495638"/>
            <a:ext cx="14510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ES" sz="1600" b="1" dirty="0">
                <a:latin typeface="+mn-lt"/>
              </a:rPr>
              <a:t>Financiado por</a:t>
            </a:r>
            <a:endParaRPr lang="es-ES" sz="1600" dirty="0">
              <a:latin typeface="+mn-lt"/>
            </a:endParaRPr>
          </a:p>
        </p:txBody>
      </p:sp>
      <p:pic>
        <p:nvPicPr>
          <p:cNvPr id="26633" name="1 Imagen" descr="caja_rural_terue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918" y="1052736"/>
            <a:ext cx="850022" cy="83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065838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395536" y="332656"/>
            <a:ext cx="8352927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9" tIns="46800" rIns="89999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pitchFamily="34" charset="0"/>
              <a:buNone/>
              <a:defRPr/>
            </a:pPr>
            <a:r>
              <a:rPr lang="es-ES" sz="2000" b="1" dirty="0"/>
              <a:t>FUENTES DE INFORMACIÓN Y DATOS </a:t>
            </a:r>
          </a:p>
          <a:p>
            <a:pPr>
              <a:buFont typeface="Arial" pitchFamily="34" charset="0"/>
              <a:buNone/>
              <a:defRPr/>
            </a:pPr>
            <a:endParaRPr lang="es-ES" sz="1000" b="1" dirty="0"/>
          </a:p>
          <a:p>
            <a:pPr algn="just">
              <a:buNone/>
              <a:defRPr/>
            </a:pPr>
            <a:r>
              <a:rPr lang="es-ES" sz="1800" dirty="0"/>
              <a:t>Los datos se han obtenido en un marco de colaboración entre la Universidad, la Administración Pública y las entidades y plataformas del sector de la Economía Social. </a:t>
            </a:r>
          </a:p>
          <a:p>
            <a:pPr algn="just">
              <a:buNone/>
              <a:defRPr/>
            </a:pPr>
            <a:endParaRPr lang="es-ES" sz="1000" dirty="0"/>
          </a:p>
          <a:p>
            <a:pPr marL="719138" indent="-342900" algn="just">
              <a:buFont typeface="Wingdings" pitchFamily="2" charset="2"/>
              <a:buChar char="Ø"/>
              <a:defRPr/>
            </a:pPr>
            <a:r>
              <a:rPr lang="es-ES" sz="1800" b="1" dirty="0"/>
              <a:t>Agencia Tributaria </a:t>
            </a:r>
            <a:r>
              <a:rPr lang="es-ES" sz="1800" dirty="0">
                <a:sym typeface="Wingdings" pitchFamily="2" charset="2"/>
              </a:rPr>
              <a:t> ventajas: datos económicos y de empleo rigurosos para asociaciones, fundaciones, cooperativas / inconvenientes: 2017 último año disponible (un año de retraso con respecto al resto de fuentes de información)</a:t>
            </a:r>
          </a:p>
          <a:p>
            <a:pPr marL="719138" indent="-342900" algn="just">
              <a:buFont typeface="Wingdings" pitchFamily="2" charset="2"/>
              <a:buChar char="Ø"/>
              <a:defRPr/>
            </a:pPr>
            <a:r>
              <a:rPr lang="es-ES" sz="1800" b="1" dirty="0">
                <a:sym typeface="Wingdings" pitchFamily="2" charset="2"/>
              </a:rPr>
              <a:t>INAEM (Instituto Aragonés de Empleo)</a:t>
            </a:r>
          </a:p>
          <a:p>
            <a:pPr marL="719138" indent="-342900" algn="just">
              <a:buFont typeface="Wingdings" pitchFamily="2" charset="2"/>
              <a:buChar char="Ø"/>
              <a:defRPr/>
            </a:pPr>
            <a:r>
              <a:rPr lang="es-ES" sz="1800" b="1" dirty="0">
                <a:sym typeface="Wingdings" pitchFamily="2" charset="2"/>
              </a:rPr>
              <a:t>Ministerio de Trabajo, Migraciones y Seguridad Social</a:t>
            </a:r>
          </a:p>
          <a:p>
            <a:pPr marL="719138" indent="-342900" algn="just">
              <a:buFont typeface="Wingdings" pitchFamily="2" charset="2"/>
              <a:buChar char="Ø"/>
              <a:defRPr/>
            </a:pPr>
            <a:r>
              <a:rPr lang="es-ES" sz="1800" b="1" dirty="0">
                <a:sym typeface="Wingdings" pitchFamily="2" charset="2"/>
              </a:rPr>
              <a:t>Instituto Aragonés de Estadística</a:t>
            </a:r>
          </a:p>
          <a:p>
            <a:pPr marL="719138" indent="-342900" algn="just">
              <a:buFont typeface="Wingdings" pitchFamily="2" charset="2"/>
              <a:buChar char="Ø"/>
              <a:defRPr/>
            </a:pPr>
            <a:r>
              <a:rPr lang="es-ES" sz="1800" b="1" dirty="0">
                <a:sym typeface="Wingdings" pitchFamily="2" charset="2"/>
              </a:rPr>
              <a:t>INE (Instituto Nacional de Estadística)</a:t>
            </a:r>
          </a:p>
          <a:p>
            <a:pPr marL="719138" indent="-342900" algn="just">
              <a:buFont typeface="Wingdings" pitchFamily="2" charset="2"/>
              <a:buChar char="Ø"/>
              <a:defRPr/>
            </a:pPr>
            <a:r>
              <a:rPr lang="es-ES" sz="1800" b="1" dirty="0">
                <a:sym typeface="Wingdings" pitchFamily="2" charset="2"/>
              </a:rPr>
              <a:t>Plataformas Economía Social </a:t>
            </a:r>
            <a:r>
              <a:rPr lang="es-ES" sz="1800" dirty="0">
                <a:sym typeface="Wingdings" pitchFamily="2" charset="2"/>
              </a:rPr>
              <a:t>(AREI, Red Aragonesa, etc.)</a:t>
            </a:r>
          </a:p>
          <a:p>
            <a:pPr marL="719138" indent="-342900" algn="just">
              <a:buFont typeface="Wingdings" pitchFamily="2" charset="2"/>
              <a:buChar char="Ø"/>
              <a:defRPr/>
            </a:pPr>
            <a:r>
              <a:rPr lang="es-ES" sz="1800" b="1" dirty="0">
                <a:sym typeface="Wingdings" pitchFamily="2" charset="2"/>
              </a:rPr>
              <a:t>Registro de Asociaciones de Aragón</a:t>
            </a:r>
          </a:p>
          <a:p>
            <a:pPr marL="719138" indent="-342900" algn="just">
              <a:buFont typeface="Wingdings" pitchFamily="2" charset="2"/>
              <a:buChar char="Ø"/>
              <a:defRPr/>
            </a:pPr>
            <a:r>
              <a:rPr lang="es-ES" sz="1800" b="1" dirty="0">
                <a:sym typeface="Wingdings" pitchFamily="2" charset="2"/>
              </a:rPr>
              <a:t>Registro de Fundaciones de Aragón</a:t>
            </a:r>
          </a:p>
          <a:p>
            <a:pPr marL="719138" indent="-342900" algn="just">
              <a:buFont typeface="Wingdings" pitchFamily="2" charset="2"/>
              <a:buChar char="Ø"/>
              <a:defRPr/>
            </a:pPr>
            <a:r>
              <a:rPr lang="es-ES" sz="1800" b="1" dirty="0">
                <a:sym typeface="Wingdings" pitchFamily="2" charset="2"/>
              </a:rPr>
              <a:t>Registro de Sociedades Agrarias de Transformación de Aragón</a:t>
            </a:r>
          </a:p>
          <a:p>
            <a:pPr marL="719138" indent="-342900" algn="just">
              <a:buFont typeface="Wingdings" pitchFamily="2" charset="2"/>
              <a:buChar char="Ø"/>
              <a:defRPr/>
            </a:pPr>
            <a:endParaRPr lang="es-ES" sz="1800" dirty="0">
              <a:sym typeface="Wingdings" pitchFamily="2" charset="2"/>
            </a:endParaRPr>
          </a:p>
          <a:p>
            <a:pPr marL="719138" indent="-342900" algn="just">
              <a:buFont typeface="Wingdings" pitchFamily="2" charset="2"/>
              <a:buChar char="Ø"/>
              <a:defRPr/>
            </a:pPr>
            <a:endParaRPr lang="es-ES" sz="1800" dirty="0"/>
          </a:p>
        </p:txBody>
      </p:sp>
      <p:pic>
        <p:nvPicPr>
          <p:cNvPr id="28676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6189663"/>
            <a:ext cx="30876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4487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Diseño personalizado">
  <a:themeElements>
    <a:clrScheme name="5_Diseño personalizad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iseño personalizad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iseño personalizado">
  <a:themeElements>
    <a:clrScheme name="6_Diseño personalizad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iseño personalizad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iseño personalizado">
  <a:themeElements>
    <a:clrScheme name="7_Diseño personalizad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iseño personalizad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iseño personalizado">
  <a:themeElements>
    <a:clrScheme name="8_Diseño personalizad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iseño personalizad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7678</TotalTime>
  <Words>1405</Words>
  <Application>Microsoft Office PowerPoint</Application>
  <PresentationFormat>Presentación en pantalla (4:3)</PresentationFormat>
  <Paragraphs>355</Paragraphs>
  <Slides>20</Slides>
  <Notes>0</Notes>
  <HiddenSlides>7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20</vt:i4>
      </vt:variant>
    </vt:vector>
  </HeadingPairs>
  <TitlesOfParts>
    <vt:vector size="33" baseType="lpstr">
      <vt:lpstr>Arial</vt:lpstr>
      <vt:lpstr>Calibri</vt:lpstr>
      <vt:lpstr>Cambria</vt:lpstr>
      <vt:lpstr>Times New Roman</vt:lpstr>
      <vt:lpstr>Wingdings</vt:lpstr>
      <vt:lpstr>Tema2</vt:lpstr>
      <vt:lpstr>2_Diseño personalizado</vt:lpstr>
      <vt:lpstr>1_Diseño personalizado</vt:lpstr>
      <vt:lpstr>5_Diseño personalizado</vt:lpstr>
      <vt:lpstr>6_Diseño personalizado</vt:lpstr>
      <vt:lpstr>7_Diseño personalizado</vt:lpstr>
      <vt:lpstr>8_Diseño personalizado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de Zaragoza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Carmen Marcuello</dc:creator>
  <cp:lastModifiedBy>Bogdan  Marhelka</cp:lastModifiedBy>
  <cp:revision>220</cp:revision>
  <cp:lastPrinted>2016-11-25T08:10:46Z</cp:lastPrinted>
  <dcterms:created xsi:type="dcterms:W3CDTF">2007-12-28T11:46:18Z</dcterms:created>
  <dcterms:modified xsi:type="dcterms:W3CDTF">2022-11-14T12:30:04Z</dcterms:modified>
</cp:coreProperties>
</file>